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56" r:id="rId2"/>
    <p:sldId id="284" r:id="rId3"/>
    <p:sldId id="311" r:id="rId4"/>
    <p:sldId id="285" r:id="rId5"/>
    <p:sldId id="316" r:id="rId6"/>
    <p:sldId id="312" r:id="rId7"/>
    <p:sldId id="313" r:id="rId8"/>
    <p:sldId id="314" r:id="rId9"/>
    <p:sldId id="315" r:id="rId10"/>
    <p:sldId id="317" r:id="rId11"/>
    <p:sldId id="318" r:id="rId12"/>
    <p:sldId id="319" r:id="rId13"/>
    <p:sldId id="287" r:id="rId14"/>
    <p:sldId id="320" r:id="rId15"/>
    <p:sldId id="286" r:id="rId16"/>
    <p:sldId id="259" r:id="rId17"/>
    <p:sldId id="321" r:id="rId18"/>
    <p:sldId id="283" r:id="rId19"/>
    <p:sldId id="322" r:id="rId20"/>
    <p:sldId id="323" r:id="rId21"/>
    <p:sldId id="324" r:id="rId22"/>
    <p:sldId id="356" r:id="rId23"/>
    <p:sldId id="357" r:id="rId24"/>
    <p:sldId id="325" r:id="rId25"/>
    <p:sldId id="327" r:id="rId26"/>
    <p:sldId id="326" r:id="rId27"/>
    <p:sldId id="360" r:id="rId28"/>
    <p:sldId id="405" r:id="rId29"/>
    <p:sldId id="361" r:id="rId30"/>
    <p:sldId id="362" r:id="rId31"/>
    <p:sldId id="406" r:id="rId32"/>
    <p:sldId id="384" r:id="rId33"/>
    <p:sldId id="407" r:id="rId34"/>
    <p:sldId id="408" r:id="rId35"/>
    <p:sldId id="409" r:id="rId36"/>
    <p:sldId id="410" r:id="rId37"/>
    <p:sldId id="411" r:id="rId38"/>
    <p:sldId id="412" r:id="rId39"/>
    <p:sldId id="413" r:id="rId40"/>
    <p:sldId id="414" r:id="rId41"/>
    <p:sldId id="415" r:id="rId42"/>
    <p:sldId id="416" r:id="rId43"/>
    <p:sldId id="431" r:id="rId44"/>
    <p:sldId id="432" r:id="rId45"/>
    <p:sldId id="433" r:id="rId46"/>
    <p:sldId id="434" r:id="rId47"/>
    <p:sldId id="435" r:id="rId48"/>
    <p:sldId id="436" r:id="rId49"/>
    <p:sldId id="437" r:id="rId50"/>
    <p:sldId id="448" r:id="rId51"/>
    <p:sldId id="439" r:id="rId52"/>
    <p:sldId id="440" r:id="rId53"/>
    <p:sldId id="449" r:id="rId54"/>
    <p:sldId id="443" r:id="rId55"/>
    <p:sldId id="444" r:id="rId56"/>
    <p:sldId id="447" r:id="rId57"/>
    <p:sldId id="441" r:id="rId58"/>
    <p:sldId id="442" r:id="rId59"/>
    <p:sldId id="450" r:id="rId60"/>
    <p:sldId id="445" r:id="rId61"/>
    <p:sldId id="446" r:id="rId62"/>
    <p:sldId id="451" r:id="rId63"/>
    <p:sldId id="452" r:id="rId64"/>
    <p:sldId id="453" r:id="rId65"/>
    <p:sldId id="454" r:id="rId66"/>
    <p:sldId id="455" r:id="rId67"/>
    <p:sldId id="456" r:id="rId68"/>
    <p:sldId id="457" r:id="rId69"/>
    <p:sldId id="458" r:id="rId70"/>
    <p:sldId id="459" r:id="rId71"/>
    <p:sldId id="460" r:id="rId72"/>
    <p:sldId id="461" r:id="rId73"/>
    <p:sldId id="462" r:id="rId74"/>
    <p:sldId id="466" r:id="rId75"/>
    <p:sldId id="467" r:id="rId76"/>
    <p:sldId id="468" r:id="rId77"/>
    <p:sldId id="469" r:id="rId78"/>
    <p:sldId id="470" r:id="rId79"/>
    <p:sldId id="471" r:id="rId80"/>
    <p:sldId id="472"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98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4" autoAdjust="0"/>
    <p:restoredTop sz="94660"/>
  </p:normalViewPr>
  <p:slideViewPr>
    <p:cSldViewPr snapToGrid="0">
      <p:cViewPr varScale="1">
        <p:scale>
          <a:sx n="84" d="100"/>
          <a:sy n="84" d="100"/>
        </p:scale>
        <p:origin x="514"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9F22FE-CCE1-432F-B7AD-6F76D48612CB}" type="datetimeFigureOut">
              <a:rPr lang="zh-CN" altLang="en-US" smtClean="0"/>
              <a:t>2019/11/16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00ACD-FD38-435B-93FE-FF31ECDF372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37</a:t>
            </a:fld>
            <a:endParaRPr lang="zh-CN" altLang="en-US"/>
          </a:p>
        </p:txBody>
      </p:sp>
    </p:spTree>
    <p:extLst>
      <p:ext uri="{BB962C8B-B14F-4D97-AF65-F5344CB8AC3E}">
        <p14:creationId xmlns:p14="http://schemas.microsoft.com/office/powerpoint/2010/main" val="348760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43</a:t>
            </a:fld>
            <a:endParaRPr lang="zh-CN" altLang="en-US"/>
          </a:p>
        </p:txBody>
      </p:sp>
    </p:spTree>
    <p:extLst>
      <p:ext uri="{BB962C8B-B14F-4D97-AF65-F5344CB8AC3E}">
        <p14:creationId xmlns:p14="http://schemas.microsoft.com/office/powerpoint/2010/main" val="277119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49</a:t>
            </a:fld>
            <a:endParaRPr lang="zh-CN" altLang="en-US"/>
          </a:p>
        </p:txBody>
      </p:sp>
    </p:spTree>
    <p:extLst>
      <p:ext uri="{BB962C8B-B14F-4D97-AF65-F5344CB8AC3E}">
        <p14:creationId xmlns:p14="http://schemas.microsoft.com/office/powerpoint/2010/main" val="234002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3AA39BF-A0C1-4329-B52D-A0BC4CCA7601}"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SimSun" panose="02010600030101010101" pitchFamily="2" charset="-122"/>
              </a:defRPr>
            </a:lvl1pPr>
            <a:lvl2pPr marL="742950" indent="-285750">
              <a:defRPr>
                <a:solidFill>
                  <a:schemeClr val="tx1"/>
                </a:solidFill>
                <a:latin typeface="Arial Narrow" pitchFamily="34" charset="0"/>
                <a:ea typeface="SimSun" panose="02010600030101010101" pitchFamily="2" charset="-122"/>
              </a:defRPr>
            </a:lvl2pPr>
            <a:lvl3pPr marL="1143000" indent="-228600">
              <a:defRPr>
                <a:solidFill>
                  <a:schemeClr val="tx1"/>
                </a:solidFill>
                <a:latin typeface="Arial Narrow" pitchFamily="34" charset="0"/>
                <a:ea typeface="SimSun" panose="02010600030101010101" pitchFamily="2" charset="-122"/>
              </a:defRPr>
            </a:lvl3pPr>
            <a:lvl4pPr marL="1600200" indent="-228600">
              <a:defRPr>
                <a:solidFill>
                  <a:schemeClr val="tx1"/>
                </a:solidFill>
                <a:latin typeface="Arial Narrow" pitchFamily="34" charset="0"/>
                <a:ea typeface="SimSun" panose="02010600030101010101" pitchFamily="2" charset="-122"/>
              </a:defRPr>
            </a:lvl4pPr>
            <a:lvl5pPr marL="2057400" indent="-228600">
              <a:defRPr>
                <a:solidFill>
                  <a:schemeClr val="tx1"/>
                </a:solidFill>
                <a:latin typeface="Arial Narrow"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9pPr>
          </a:lstStyle>
          <a:p>
            <a:fld id="{AB7CD191-66E7-4640-A4E8-AB9557495B84}" type="slidenum">
              <a:rPr lang="zh-CN" altLang="en-US" smtClean="0">
                <a:latin typeface="Calibri" panose="020F0502020204030204" charset="0"/>
              </a:rPr>
              <a:t>16</a:t>
            </a:fld>
            <a:endParaRPr lang="en-US" altLang="zh-CN">
              <a:latin typeface="Calibri" panose="020F050202020403020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SimSun" panose="02010600030101010101" pitchFamily="2" charset="-122"/>
              </a:defRPr>
            </a:lvl1pPr>
            <a:lvl2pPr marL="742950" indent="-285750">
              <a:defRPr>
                <a:solidFill>
                  <a:schemeClr val="tx1"/>
                </a:solidFill>
                <a:latin typeface="Arial Narrow" pitchFamily="34" charset="0"/>
                <a:ea typeface="SimSun" panose="02010600030101010101" pitchFamily="2" charset="-122"/>
              </a:defRPr>
            </a:lvl2pPr>
            <a:lvl3pPr marL="1143000" indent="-228600">
              <a:defRPr>
                <a:solidFill>
                  <a:schemeClr val="tx1"/>
                </a:solidFill>
                <a:latin typeface="Arial Narrow" pitchFamily="34" charset="0"/>
                <a:ea typeface="SimSun" panose="02010600030101010101" pitchFamily="2" charset="-122"/>
              </a:defRPr>
            </a:lvl3pPr>
            <a:lvl4pPr marL="1600200" indent="-228600">
              <a:defRPr>
                <a:solidFill>
                  <a:schemeClr val="tx1"/>
                </a:solidFill>
                <a:latin typeface="Arial Narrow" pitchFamily="34" charset="0"/>
                <a:ea typeface="SimSun" panose="02010600030101010101" pitchFamily="2" charset="-122"/>
              </a:defRPr>
            </a:lvl4pPr>
            <a:lvl5pPr marL="2057400" indent="-228600">
              <a:defRPr>
                <a:solidFill>
                  <a:schemeClr val="tx1"/>
                </a:solidFill>
                <a:latin typeface="Arial Narrow"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Narrow" pitchFamily="34" charset="0"/>
                <a:ea typeface="SimSun" panose="02010600030101010101" pitchFamily="2" charset="-122"/>
              </a:defRPr>
            </a:lvl9pPr>
          </a:lstStyle>
          <a:p>
            <a:fld id="{AB7CD191-66E7-4640-A4E8-AB9557495B84}" type="slidenum">
              <a:rPr lang="zh-CN" altLang="en-US" smtClean="0">
                <a:latin typeface="Calibri" panose="020F0502020204030204" charset="0"/>
              </a:rPr>
              <a:t>18</a:t>
            </a:fld>
            <a:endParaRPr lang="en-US" altLang="zh-CN">
              <a:latin typeface="Calibri" panose="020F050202020403020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100ACD-FD38-435B-93FE-FF31ECDF372E}"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19922" y="2012700"/>
            <a:ext cx="6722899" cy="1893792"/>
          </a:xfrm>
        </p:spPr>
        <p:txBody>
          <a:bodyPr anchor="b">
            <a:normAutofit/>
          </a:bodyPr>
          <a:lstStyle>
            <a:lvl1pPr algn="ctr">
              <a:defRPr sz="4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019922" y="4096590"/>
            <a:ext cx="6722899" cy="601472"/>
          </a:xfrm>
        </p:spPr>
        <p:txBody>
          <a:bodyPr>
            <a:normAutofit/>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t>2019/11/16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t>‹#›</a:t>
            </a:fld>
            <a:endParaRPr lang="zh-CN" altLang="en-US"/>
          </a:p>
        </p:txBody>
      </p:sp>
      <p:sp>
        <p:nvSpPr>
          <p:cNvPr id="9" name="文本占位符 8"/>
          <p:cNvSpPr>
            <a:spLocks noGrp="1"/>
          </p:cNvSpPr>
          <p:nvPr>
            <p:ph type="body" sz="quarter" idx="13"/>
          </p:nvPr>
        </p:nvSpPr>
        <p:spPr>
          <a:xfrm>
            <a:off x="839559" y="255122"/>
            <a:ext cx="10512884" cy="5817709"/>
          </a:xfrm>
        </p:spPr>
        <p:txBody>
          <a:bodyPr>
            <a:normAutofit/>
          </a:bodyPr>
          <a:lstStyle>
            <a:lvl1pPr marL="0" indent="0">
              <a:buFontTx/>
              <a:buNone/>
              <a:defRPr sz="2400">
                <a:solidFill>
                  <a:schemeClr val="accent1"/>
                </a:solidFill>
              </a:defRPr>
            </a:lvl1pPr>
            <a:lvl2pPr marL="393700" indent="0">
              <a:buFontTx/>
              <a:buNone/>
              <a:defRPr sz="2000">
                <a:solidFill>
                  <a:schemeClr val="accent1"/>
                </a:solidFill>
              </a:defRPr>
            </a:lvl2pPr>
            <a:lvl3pPr marL="661035" indent="0">
              <a:buFontTx/>
              <a:buNone/>
              <a:defRPr sz="1800">
                <a:solidFill>
                  <a:schemeClr val="accent1"/>
                </a:solidFill>
              </a:defRPr>
            </a:lvl3pPr>
            <a:lvl4pPr marL="851535" indent="0">
              <a:buFontTx/>
              <a:buNone/>
              <a:defRPr sz="1800">
                <a:solidFill>
                  <a:schemeClr val="accent1"/>
                </a:solidFill>
              </a:defRPr>
            </a:lvl4pPr>
            <a:lvl5pPr marL="1054735" indent="0">
              <a:buFontTx/>
              <a:buNone/>
              <a:defRPr sz="1800">
                <a:solidFill>
                  <a:schemeClr val="accent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96896" y="1709738"/>
            <a:ext cx="5556503" cy="1524781"/>
          </a:xfrm>
        </p:spPr>
        <p:txBody>
          <a:bodyPr anchor="b">
            <a:noAutofit/>
          </a:bodyPr>
          <a:lstStyle>
            <a:lvl1pPr>
              <a:defRPr sz="44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5073651" y="3634120"/>
            <a:ext cx="3814318" cy="65127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429EE8-1FE3-4EDB-A8CA-BA68A812CEF7}" type="slidenum">
              <a:rPr lang="zh-CN" altLang="en-US" smtClean="0"/>
              <a:t>‹#›</a:t>
            </a:fld>
            <a:endParaRPr lang="zh-CN" altLang="en-US"/>
          </a:p>
        </p:txBody>
      </p:sp>
      <p:cxnSp>
        <p:nvCxnSpPr>
          <p:cNvPr id="7" name="直接连接符 3"/>
          <p:cNvCxnSpPr>
            <a:cxnSpLocks noChangeShapeType="1"/>
          </p:cNvCxnSpPr>
          <p:nvPr userDrawn="1">
            <p:custDataLst>
              <p:tags r:id="rId1"/>
            </p:custDataLst>
          </p:nvPr>
        </p:nvCxnSpPr>
        <p:spPr bwMode="auto">
          <a:xfrm>
            <a:off x="0" y="3330563"/>
            <a:ext cx="8153399"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cxnSp>
        <p:nvCxnSpPr>
          <p:cNvPr id="8" name="直接连接符 4"/>
          <p:cNvCxnSpPr>
            <a:cxnSpLocks noChangeShapeType="1"/>
          </p:cNvCxnSpPr>
          <p:nvPr userDrawn="1">
            <p:custDataLst>
              <p:tags r:id="rId2"/>
            </p:custDataLst>
          </p:nvPr>
        </p:nvCxnSpPr>
        <p:spPr bwMode="auto">
          <a:xfrm>
            <a:off x="5073651" y="3368062"/>
            <a:ext cx="7118348" cy="0"/>
          </a:xfrm>
          <a:prstGeom prst="line">
            <a:avLst/>
          </a:prstGeom>
          <a:noFill/>
          <a:ln w="19050" algn="ctr">
            <a:solidFill>
              <a:schemeClr val="accent1"/>
            </a:solidFill>
            <a:miter lim="800000"/>
          </a:ln>
          <a:extLst>
            <a:ext uri="{909E8E84-426E-40DD-AFC4-6F175D3DCCD1}">
              <a14:hiddenFill xmlns:a14="http://schemas.microsoft.com/office/drawing/2010/main">
                <a:noFill/>
              </a14:hiddenFill>
            </a:ext>
          </a:ex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91776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3150927" y="2548766"/>
            <a:ext cx="5890146" cy="917765"/>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4165200" cy="1600200"/>
          </a:xfrm>
        </p:spPr>
        <p:txBody>
          <a:bodyPr anchor="b"/>
          <a:lstStyle>
            <a:lvl1pPr>
              <a:defRPr sz="3200"/>
            </a:lvl1pPr>
          </a:lstStyle>
          <a:p>
            <a:r>
              <a:rPr lang="zh-CN" altLang="en-US" dirty="0"/>
              <a:t>单击此处编辑母版标题样式</a:t>
            </a:r>
            <a:endParaRPr lang="en-US" dirty="0"/>
          </a:p>
        </p:txBody>
      </p:sp>
      <p:sp>
        <p:nvSpPr>
          <p:cNvPr id="3" name="Picture Placeholder 2"/>
          <p:cNvSpPr>
            <a:spLocks noGrp="1"/>
          </p:cNvSpPr>
          <p:nvPr>
            <p:ph type="pic" idx="1"/>
          </p:nvPr>
        </p:nvSpPr>
        <p:spPr>
          <a:xfrm>
            <a:off x="5183188" y="457199"/>
            <a:ext cx="6172200" cy="540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39787" y="2057400"/>
            <a:ext cx="4165200" cy="3811588"/>
          </a:xfrm>
        </p:spPr>
        <p:txBody>
          <a:bodyPr>
            <a:normAutofit/>
          </a:bodyPr>
          <a:lstStyle>
            <a:lvl1pPr marL="0" indent="0">
              <a:buNone/>
              <a:defRPr sz="20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A9F0064-1D3A-4468-A1B1-52CF93AA3DB0}" type="datetimeFigureOut">
              <a:rPr lang="zh-CN" altLang="en-US" smtClean="0"/>
              <a:t>2019/11/16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429EE8-1FE3-4EDB-A8CA-BA68A812CEF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1776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custDataLst>
              <p:tags r:id="rId13"/>
            </p:custDataLst>
          </p:nvPr>
        </p:nvSpPr>
        <p:spPr>
          <a:xfrm>
            <a:off x="838200" y="1678675"/>
            <a:ext cx="10515600" cy="449828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F0064-1D3A-4468-A1B1-52CF93AA3DB0}" type="datetimeFigureOut">
              <a:rPr lang="zh-CN" altLang="en-US" smtClean="0"/>
              <a:t>2019/11/16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29EE8-1FE3-4EDB-A8CA-BA68A812CE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3.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2.png"/><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14.pn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5.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6.png"/><Relationship Id="rId5" Type="http://schemas.openxmlformats.org/officeDocument/2006/relationships/slideLayout" Target="../slideLayouts/slideLayout7.xml"/><Relationship Id="rId4"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24.pn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539615" y="2099310"/>
            <a:ext cx="6722745" cy="779780"/>
          </a:xfrm>
        </p:spPr>
        <p:txBody>
          <a:bodyPr/>
          <a:lstStyle/>
          <a:p>
            <a:r>
              <a:rPr lang="en-US" dirty="0"/>
              <a:t>Tableau Sharing</a:t>
            </a:r>
          </a:p>
        </p:txBody>
      </p:sp>
      <p:sp>
        <p:nvSpPr>
          <p:cNvPr id="3" name="副标题 2"/>
          <p:cNvSpPr>
            <a:spLocks noGrp="1"/>
          </p:cNvSpPr>
          <p:nvPr>
            <p:ph type="subTitle" idx="1"/>
            <p:custDataLst>
              <p:tags r:id="rId3"/>
            </p:custDataLst>
          </p:nvPr>
        </p:nvSpPr>
        <p:spPr>
          <a:xfrm>
            <a:off x="4539461" y="2879090"/>
            <a:ext cx="6722899" cy="601472"/>
          </a:xfrm>
        </p:spPr>
        <p:txBody>
          <a:bodyPr/>
          <a:lstStyle/>
          <a:p>
            <a:r>
              <a:rPr lang="en-US">
                <a:solidFill>
                  <a:schemeClr val="tx1"/>
                </a:solidFill>
              </a:rPr>
              <a:t>Fundamental</a:t>
            </a:r>
            <a:endParaRPr lang="en-US" dirty="0">
              <a:solidFill>
                <a:schemeClr val="tx1"/>
              </a:solidFill>
            </a:endParaRPr>
          </a:p>
        </p:txBody>
      </p:sp>
      <p:pic>
        <p:nvPicPr>
          <p:cNvPr id="6" name="Picture 5"/>
          <p:cNvPicPr/>
          <p:nvPr/>
        </p:nvPicPr>
        <p:blipFill>
          <a:blip r:embed="rId6"/>
          <a:stretch>
            <a:fillRect/>
          </a:stretch>
        </p:blipFill>
        <p:spPr>
          <a:xfrm>
            <a:off x="5775960" y="1145540"/>
            <a:ext cx="4250055" cy="95377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8920"/>
            <a:ext cx="10515600" cy="6427470"/>
          </a:xfrm>
        </p:spPr>
        <p:txBody>
          <a:bodyPr>
            <a:normAutofit/>
          </a:bodyPr>
          <a:lstStyle/>
          <a:p>
            <a:r>
              <a:rPr lang="en-US" b="1" dirty="0"/>
              <a:t>Extract (.hyper or .</a:t>
            </a:r>
            <a:r>
              <a:rPr lang="en-US" b="1" dirty="0" err="1"/>
              <a:t>tde</a:t>
            </a:r>
            <a:r>
              <a:rPr lang="en-US" b="1" dirty="0"/>
              <a:t>) : </a:t>
            </a:r>
          </a:p>
          <a:p>
            <a:pPr marL="0" indent="0" algn="just">
              <a:buNone/>
            </a:pPr>
            <a:r>
              <a:rPr lang="en-US" dirty="0"/>
              <a:t>Extract files are a local copy of a subset or entire data set that you can use to share data with others, when you need to work offline, and improve performance.</a:t>
            </a:r>
          </a:p>
          <a:p>
            <a:pPr marL="0" indent="0" algn="just">
              <a:buNone/>
            </a:pPr>
            <a:endParaRPr lang="en-US" b="1" dirty="0"/>
          </a:p>
          <a:p>
            <a:r>
              <a:rPr lang="en-US" b="1" dirty="0"/>
              <a:t>Data Source (.</a:t>
            </a:r>
            <a:r>
              <a:rPr lang="en-US" b="1" dirty="0" err="1"/>
              <a:t>tds</a:t>
            </a:r>
            <a:r>
              <a:rPr lang="en-US" b="1" dirty="0"/>
              <a:t>) : </a:t>
            </a:r>
          </a:p>
          <a:p>
            <a:pPr marL="0" indent="0" algn="just">
              <a:buNone/>
            </a:pPr>
            <a:r>
              <a:rPr lang="en-US" dirty="0"/>
              <a:t>Data source files are shortcuts for quickly connecting to the original data that you use often. </a:t>
            </a:r>
          </a:p>
          <a:p>
            <a:pPr marL="0" indent="0" algn="just">
              <a:buNone/>
            </a:pPr>
            <a:endParaRPr lang="en-US" dirty="0"/>
          </a:p>
          <a:p>
            <a:r>
              <a:rPr lang="en-US" b="1" dirty="0"/>
              <a:t>Packaged Data Source (.</a:t>
            </a:r>
            <a:r>
              <a:rPr lang="en-US" b="1" dirty="0" err="1"/>
              <a:t>tdsx</a:t>
            </a:r>
            <a:r>
              <a:rPr lang="en-US" b="1" dirty="0"/>
              <a:t>) :</a:t>
            </a:r>
          </a:p>
          <a:p>
            <a:pPr marL="0" indent="0">
              <a:buNone/>
            </a:pPr>
            <a:r>
              <a:rPr lang="en-US" dirty="0"/>
              <a:t>A packaged data source is a zip file that contains the data source file (.</a:t>
            </a:r>
            <a:r>
              <a:rPr lang="en-US" dirty="0" err="1"/>
              <a:t>tds</a:t>
            </a:r>
            <a:r>
              <a:rPr lang="en-US" dirty="0"/>
              <a:t>) described above as well as any local file data such as extract files (.hyper or .</a:t>
            </a:r>
            <a:r>
              <a:rPr lang="en-US" dirty="0" err="1"/>
              <a:t>tde</a:t>
            </a:r>
            <a:r>
              <a:rPr lang="en-US" dirty="0"/>
              <a:t>), text files, Excel files, Access files, and local cube files.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lstStyle/>
          <a:p>
            <a:r>
              <a:rPr lang="en-US" altLang="zh-CN" dirty="0">
                <a:solidFill>
                  <a:srgbClr val="1198EB"/>
                </a:solidFill>
              </a:rPr>
              <a:t>CHA</a:t>
            </a:r>
            <a:r>
              <a:rPr lang="en-US" altLang="zh-CN" dirty="0"/>
              <a:t>PTER 2</a:t>
            </a:r>
            <a:endParaRPr lang="zh-CN" altLang="en-US" dirty="0"/>
          </a:p>
        </p:txBody>
      </p:sp>
      <p:sp>
        <p:nvSpPr>
          <p:cNvPr id="6" name="标题 1"/>
          <p:cNvSpPr>
            <a:spLocks noGrp="1"/>
          </p:cNvSpPr>
          <p:nvPr>
            <p:custDataLst>
              <p:tags r:id="rId3"/>
            </p:custDataLst>
          </p:nvPr>
        </p:nvSpPr>
        <p:spPr>
          <a:xfrm>
            <a:off x="2887980" y="2960370"/>
            <a:ext cx="6569710" cy="85979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r>
              <a:rPr lang="en-US" dirty="0"/>
              <a:t>Working with single data source</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Desktop Architecure</a:t>
            </a:r>
          </a:p>
        </p:txBody>
      </p:sp>
      <p:pic>
        <p:nvPicPr>
          <p:cNvPr id="4" name="Content Placeholder 3" descr="Tableau-Architecture"/>
          <p:cNvPicPr>
            <a:picLocks noGrp="1" noChangeAspect="1"/>
          </p:cNvPicPr>
          <p:nvPr>
            <p:ph idx="1"/>
          </p:nvPr>
        </p:nvPicPr>
        <p:blipFill>
          <a:blip r:embed="rId3"/>
          <a:stretch>
            <a:fillRect/>
          </a:stretch>
        </p:blipFill>
        <p:spPr>
          <a:xfrm>
            <a:off x="1174750" y="1136650"/>
            <a:ext cx="9843135" cy="498856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p:txBody>
          <a:bodyPr>
            <a:normAutofit/>
          </a:bodyPr>
          <a:lstStyle/>
          <a:p>
            <a:r>
              <a:rPr lang="en-US" dirty="0"/>
              <a:t>Tableau Destop Installation</a:t>
            </a:r>
          </a:p>
        </p:txBody>
      </p:sp>
      <p:sp>
        <p:nvSpPr>
          <p:cNvPr id="6" name="文本占位符 5"/>
          <p:cNvSpPr>
            <a:spLocks noGrp="1"/>
          </p:cNvSpPr>
          <p:nvPr>
            <p:ph sz="half" idx="2"/>
            <p:custDataLst>
              <p:tags r:id="rId3"/>
            </p:custDataLst>
          </p:nvPr>
        </p:nvSpPr>
        <p:spPr>
          <a:xfrm>
            <a:off x="838200" y="1461770"/>
            <a:ext cx="7591425" cy="1144905"/>
          </a:xfrm>
        </p:spPr>
        <p:txBody>
          <a:bodyPr>
            <a:normAutofit/>
          </a:bodyPr>
          <a:lstStyle/>
          <a:p>
            <a:r>
              <a:rPr lang="en-US" altLang="zh-CN" dirty="0">
                <a:solidFill>
                  <a:schemeClr val="bg1">
                    <a:lumMod val="50000"/>
                  </a:schemeClr>
                </a:solidFill>
              </a:rPr>
              <a:t>Step 1. Download Tableau Desktop </a:t>
            </a:r>
          </a:p>
          <a:p>
            <a:r>
              <a:rPr lang="en-US" altLang="zh-CN" dirty="0">
                <a:solidFill>
                  <a:schemeClr val="bg1">
                    <a:lumMod val="50000"/>
                  </a:schemeClr>
                </a:solidFill>
              </a:rPr>
              <a:t>Step 2. Run .exe file and wait process until finish</a:t>
            </a:r>
          </a:p>
          <a:p>
            <a:pPr marL="0" indent="0">
              <a:buNone/>
            </a:pPr>
            <a:endParaRPr lang="en-US" altLang="zh-CN" dirty="0">
              <a:solidFill>
                <a:schemeClr val="tx1">
                  <a:lumMod val="50000"/>
                </a:schemeClr>
              </a:solidFill>
            </a:endParaRPr>
          </a:p>
          <a:p>
            <a:endParaRPr lang="en-US" altLang="zh-CN" dirty="0">
              <a:solidFill>
                <a:schemeClr val="tx1">
                  <a:lumMod val="50000"/>
                </a:schemeClr>
              </a:solidFill>
            </a:endParaRPr>
          </a:p>
          <a:p>
            <a:endParaRPr lang="en-US" altLang="zh-CN" dirty="0">
              <a:solidFill>
                <a:schemeClr val="tx1">
                  <a:lumMod val="50000"/>
                </a:schemeClr>
              </a:solidFill>
            </a:endParaRPr>
          </a:p>
          <a:p>
            <a:endParaRPr lang="en-US" altLang="zh-CN" dirty="0">
              <a:solidFill>
                <a:schemeClr val="tx1">
                  <a:lumMod val="50000"/>
                </a:schemeClr>
              </a:solidFill>
            </a:endParaRPr>
          </a:p>
          <a:p>
            <a:endParaRPr lang="en-US" altLang="zh-CN" dirty="0">
              <a:solidFill>
                <a:schemeClr val="tx1">
                  <a:lumMod val="50000"/>
                </a:schemeClr>
              </a:solidFill>
            </a:endParaRPr>
          </a:p>
          <a:p>
            <a:endParaRPr lang="en-US" altLang="zh-CN" dirty="0">
              <a:solidFill>
                <a:schemeClr val="tx1">
                  <a:lumMod val="50000"/>
                </a:schemeClr>
              </a:solidFill>
            </a:endParaRPr>
          </a:p>
          <a:p>
            <a:endParaRPr lang="en-US" altLang="zh-CN" dirty="0">
              <a:solidFill>
                <a:schemeClr val="tx1">
                  <a:lumMod val="50000"/>
                </a:schemeClr>
              </a:solidFill>
            </a:endParaRPr>
          </a:p>
        </p:txBody>
      </p:sp>
      <p:pic>
        <p:nvPicPr>
          <p:cNvPr id="4" name="Content Placeholder 3" descr="Install Tableau"/>
          <p:cNvPicPr>
            <a:picLocks noGrp="1" noChangeAspect="1"/>
          </p:cNvPicPr>
          <p:nvPr>
            <p:ph sz="half" idx="1"/>
          </p:nvPr>
        </p:nvPicPr>
        <p:blipFill>
          <a:blip r:embed="rId6"/>
          <a:stretch>
            <a:fillRect/>
          </a:stretch>
        </p:blipFill>
        <p:spPr>
          <a:xfrm>
            <a:off x="1020445" y="3105150"/>
            <a:ext cx="3735070" cy="3279775"/>
          </a:xfrm>
          <a:prstGeom prst="rect">
            <a:avLst/>
          </a:prstGeom>
        </p:spPr>
      </p:pic>
      <p:pic>
        <p:nvPicPr>
          <p:cNvPr id="5" name="Picture 4" descr="Install Tableau 2"/>
          <p:cNvPicPr>
            <a:picLocks noChangeAspect="1"/>
          </p:cNvPicPr>
          <p:nvPr/>
        </p:nvPicPr>
        <p:blipFill>
          <a:blip r:embed="rId7"/>
          <a:stretch>
            <a:fillRect/>
          </a:stretch>
        </p:blipFill>
        <p:spPr>
          <a:xfrm>
            <a:off x="5367020" y="3105150"/>
            <a:ext cx="3741420" cy="328041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custDataLst>
              <p:tags r:id="rId2"/>
            </p:custDataLst>
          </p:nvPr>
        </p:nvSpPr>
        <p:spPr/>
        <p:txBody>
          <a:bodyPr>
            <a:normAutofit/>
          </a:bodyPr>
          <a:lstStyle/>
          <a:p>
            <a:r>
              <a:rPr lang="en-US" dirty="0"/>
              <a:t>Tableau Destop Activation</a:t>
            </a:r>
          </a:p>
        </p:txBody>
      </p:sp>
      <p:sp>
        <p:nvSpPr>
          <p:cNvPr id="6" name="文本占位符 5"/>
          <p:cNvSpPr>
            <a:spLocks noGrp="1"/>
          </p:cNvSpPr>
          <p:nvPr>
            <p:ph sz="half" idx="2"/>
            <p:custDataLst>
              <p:tags r:id="rId3"/>
            </p:custDataLst>
          </p:nvPr>
        </p:nvSpPr>
        <p:spPr>
          <a:xfrm>
            <a:off x="711200" y="1589405"/>
            <a:ext cx="6243955" cy="4351655"/>
          </a:xfrm>
        </p:spPr>
        <p:txBody>
          <a:bodyPr>
            <a:normAutofit/>
          </a:bodyPr>
          <a:lstStyle/>
          <a:p>
            <a:pPr marL="0" indent="0">
              <a:buNone/>
            </a:pPr>
            <a:r>
              <a:rPr lang="en-US" altLang="zh-CN" dirty="0">
                <a:solidFill>
                  <a:schemeClr val="bg1">
                    <a:lumMod val="50000"/>
                  </a:schemeClr>
                </a:solidFill>
              </a:rPr>
              <a:t>1. After the installation process is finished, open Tableau Desktop. This launches the Tableau Registration form where you can register and activate your product.</a:t>
            </a:r>
          </a:p>
          <a:p>
            <a:endParaRPr lang="en-US" altLang="zh-CN" dirty="0">
              <a:solidFill>
                <a:schemeClr val="bg1">
                  <a:lumMod val="50000"/>
                </a:schemeClr>
              </a:solidFill>
            </a:endParaRPr>
          </a:p>
          <a:p>
            <a:pPr marL="0" indent="0">
              <a:buNone/>
            </a:pPr>
            <a:r>
              <a:rPr lang="en-US" altLang="zh-CN" dirty="0">
                <a:solidFill>
                  <a:schemeClr val="bg1">
                    <a:lumMod val="50000"/>
                  </a:schemeClr>
                </a:solidFill>
              </a:rPr>
              <a:t>2. Fill out the fields on the registration form and then click Activate Tableau or start trial now.</a:t>
            </a:r>
          </a:p>
          <a:p>
            <a:endParaRPr lang="en-US" altLang="zh-CN" dirty="0">
              <a:solidFill>
                <a:schemeClr val="bg1">
                  <a:lumMod val="50000"/>
                </a:schemeClr>
              </a:solidFill>
            </a:endParaRPr>
          </a:p>
        </p:txBody>
      </p:sp>
      <p:pic>
        <p:nvPicPr>
          <p:cNvPr id="7" name="Content Placeholder 6" descr="OfflineActivation_ActivateDialog"/>
          <p:cNvPicPr>
            <a:picLocks noGrp="1" noChangeAspect="1"/>
          </p:cNvPicPr>
          <p:nvPr>
            <p:ph sz="half" idx="1"/>
          </p:nvPr>
        </p:nvPicPr>
        <p:blipFill>
          <a:blip r:embed="rId5"/>
          <a:stretch>
            <a:fillRect/>
          </a:stretch>
        </p:blipFill>
        <p:spPr>
          <a:xfrm>
            <a:off x="7511415" y="982980"/>
            <a:ext cx="4252595" cy="5755640"/>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custDataLst>
              <p:tags r:id="rId2"/>
            </p:custDataLst>
          </p:nvPr>
        </p:nvSpPr>
        <p:spPr>
          <a:xfrm>
            <a:off x="838200" y="345440"/>
            <a:ext cx="10515600" cy="917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r>
              <a:rPr lang="en-US" dirty="0"/>
              <a:t>Tableau Destop Environment</a:t>
            </a:r>
          </a:p>
        </p:txBody>
      </p:sp>
      <p:sp>
        <p:nvSpPr>
          <p:cNvPr id="4" name="文本占位符 5"/>
          <p:cNvSpPr>
            <a:spLocks noGrp="1"/>
          </p:cNvSpPr>
          <p:nvPr>
            <p:custDataLst>
              <p:tags r:id="rId3"/>
            </p:custDataLst>
          </p:nvPr>
        </p:nvSpPr>
        <p:spPr>
          <a:xfrm>
            <a:off x="1005205" y="1884680"/>
            <a:ext cx="7591425" cy="3523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800" dirty="0">
                <a:solidFill>
                  <a:schemeClr val="bg1">
                    <a:lumMod val="50000"/>
                  </a:schemeClr>
                </a:solidFill>
              </a:rPr>
              <a:t>Tableau has three page Environment as below</a:t>
            </a:r>
            <a:endParaRPr lang="en-US" altLang="zh-CN" dirty="0">
              <a:solidFill>
                <a:schemeClr val="bg1">
                  <a:lumMod val="50000"/>
                </a:schemeClr>
              </a:solidFill>
            </a:endParaRPr>
          </a:p>
          <a:p>
            <a:pPr marL="0" indent="0">
              <a:buNone/>
            </a:pPr>
            <a:r>
              <a:rPr lang="en-US" altLang="zh-CN" dirty="0">
                <a:solidFill>
                  <a:schemeClr val="bg1">
                    <a:lumMod val="50000"/>
                  </a:schemeClr>
                </a:solidFill>
              </a:rPr>
              <a:t> </a:t>
            </a:r>
          </a:p>
          <a:p>
            <a:pPr lvl="1"/>
            <a:r>
              <a:rPr lang="en-US" altLang="zh-CN" sz="2800" dirty="0">
                <a:solidFill>
                  <a:schemeClr val="bg1">
                    <a:lumMod val="50000"/>
                  </a:schemeClr>
                </a:solidFill>
              </a:rPr>
              <a:t>Start Page</a:t>
            </a:r>
          </a:p>
          <a:p>
            <a:pPr marL="457200" lvl="1" indent="0">
              <a:buNone/>
            </a:pPr>
            <a:endParaRPr lang="en-US" altLang="zh-CN" sz="2800" dirty="0">
              <a:solidFill>
                <a:schemeClr val="bg1">
                  <a:lumMod val="50000"/>
                </a:schemeClr>
              </a:solidFill>
            </a:endParaRPr>
          </a:p>
          <a:p>
            <a:pPr lvl="1"/>
            <a:r>
              <a:rPr lang="en-US" altLang="zh-CN" sz="2800" dirty="0">
                <a:solidFill>
                  <a:schemeClr val="bg1">
                    <a:lumMod val="50000"/>
                  </a:schemeClr>
                </a:solidFill>
              </a:rPr>
              <a:t>Tableau Workspace</a:t>
            </a:r>
          </a:p>
          <a:p>
            <a:pPr marL="457200" lvl="1" indent="0">
              <a:buNone/>
            </a:pPr>
            <a:endParaRPr lang="en-US" altLang="zh-CN" sz="2800" dirty="0">
              <a:solidFill>
                <a:schemeClr val="bg1">
                  <a:lumMod val="50000"/>
                </a:schemeClr>
              </a:solidFill>
            </a:endParaRPr>
          </a:p>
          <a:p>
            <a:pPr lvl="1"/>
            <a:r>
              <a:rPr lang="en-US" altLang="zh-CN" sz="2800" dirty="0">
                <a:solidFill>
                  <a:schemeClr val="bg1">
                    <a:lumMod val="50000"/>
                  </a:schemeClr>
                </a:solidFill>
              </a:rPr>
              <a:t>Data Source Page</a:t>
            </a:r>
            <a:endParaRPr lang="en-US" altLang="zh-CN" dirty="0">
              <a:solidFill>
                <a:schemeClr val="tx1">
                  <a:lumMod val="50000"/>
                </a:schemeClr>
              </a:solidFill>
            </a:endParaRPr>
          </a:p>
          <a:p>
            <a:endParaRPr lang="en-US" altLang="zh-CN" dirty="0">
              <a:solidFill>
                <a:schemeClr val="tx1">
                  <a:lumMod val="50000"/>
                </a:schemeClr>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678797" y="333707"/>
            <a:ext cx="2875743" cy="628196"/>
          </a:xfrm>
          <a:prstGeom prst="rect">
            <a:avLst/>
          </a:prstGeom>
          <a:noFill/>
        </p:spPr>
        <p:txBody>
          <a:bodyPr wrap="square">
            <a:normAutofit lnSpcReduction="10000"/>
          </a:bodyPr>
          <a:lstStyle/>
          <a:p>
            <a:pPr>
              <a:defRPr/>
            </a:pPr>
            <a:r>
              <a:rPr lang="en-US" altLang="zh-CN" sz="3600" spc="169" dirty="0">
                <a:solidFill>
                  <a:schemeClr val="bg1">
                    <a:lumMod val="50000"/>
                  </a:schemeClr>
                </a:solidFill>
              </a:rPr>
              <a:t>Start Page</a:t>
            </a:r>
          </a:p>
        </p:txBody>
      </p:sp>
      <p:pic>
        <p:nvPicPr>
          <p:cNvPr id="2" name="Picture 1" descr="environment_startpage"/>
          <p:cNvPicPr>
            <a:picLocks noChangeAspect="1"/>
          </p:cNvPicPr>
          <p:nvPr/>
        </p:nvPicPr>
        <p:blipFill>
          <a:blip r:embed="rId6"/>
          <a:stretch>
            <a:fillRect/>
          </a:stretch>
        </p:blipFill>
        <p:spPr>
          <a:xfrm>
            <a:off x="5563235" y="1054100"/>
            <a:ext cx="6226175" cy="4518660"/>
          </a:xfrm>
          <a:prstGeom prst="rect">
            <a:avLst/>
          </a:prstGeom>
        </p:spPr>
      </p:pic>
      <p:sp>
        <p:nvSpPr>
          <p:cNvPr id="6" name="文本占位符 5"/>
          <p:cNvSpPr>
            <a:spLocks noGrp="1"/>
          </p:cNvSpPr>
          <p:nvPr>
            <p:custDataLst>
              <p:tags r:id="rId3"/>
            </p:custDataLst>
          </p:nvPr>
        </p:nvSpPr>
        <p:spPr>
          <a:xfrm>
            <a:off x="678815" y="1225550"/>
            <a:ext cx="4965065" cy="417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olidFill>
                  <a:schemeClr val="bg1">
                    <a:lumMod val="50000"/>
                  </a:schemeClr>
                </a:solidFill>
              </a:rPr>
              <a:t>The start page in Tableau Desktop is a central location from which you can do the following:</a:t>
            </a:r>
          </a:p>
          <a:p>
            <a:endParaRPr lang="en-US" altLang="zh-CN" dirty="0">
              <a:solidFill>
                <a:schemeClr val="bg1">
                  <a:lumMod val="50000"/>
                </a:schemeClr>
              </a:solidFill>
            </a:endParaRPr>
          </a:p>
          <a:p>
            <a:pPr lvl="1"/>
            <a:r>
              <a:rPr lang="en-US" altLang="zh-CN" dirty="0">
                <a:solidFill>
                  <a:schemeClr val="bg1">
                    <a:lumMod val="50000"/>
                  </a:schemeClr>
                </a:solidFill>
              </a:rPr>
              <a:t>Connect to your data</a:t>
            </a:r>
          </a:p>
          <a:p>
            <a:pPr lvl="1"/>
            <a:r>
              <a:rPr lang="en-US" altLang="zh-CN" dirty="0">
                <a:solidFill>
                  <a:schemeClr val="bg1">
                    <a:lumMod val="50000"/>
                  </a:schemeClr>
                </a:solidFill>
              </a:rPr>
              <a:t>Open your most recently used workbooks, and</a:t>
            </a:r>
          </a:p>
          <a:p>
            <a:pPr lvl="1"/>
            <a:r>
              <a:rPr lang="en-US" altLang="zh-CN" dirty="0">
                <a:solidFill>
                  <a:schemeClr val="bg1">
                    <a:lumMod val="50000"/>
                  </a:schemeClr>
                </a:solidFill>
              </a:rPr>
              <a:t>Discover and explore content produced by the Tableau community</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678815" y="334010"/>
            <a:ext cx="6004560" cy="628015"/>
          </a:xfrm>
          <a:prstGeom prst="rect">
            <a:avLst/>
          </a:prstGeom>
          <a:noFill/>
        </p:spPr>
        <p:txBody>
          <a:bodyPr wrap="square">
            <a:normAutofit fontScale="97500"/>
          </a:bodyPr>
          <a:lstStyle/>
          <a:p>
            <a:pPr>
              <a:defRPr/>
            </a:pPr>
            <a:r>
              <a:rPr lang="en-US" altLang="zh-CN" sz="3600" spc="169" dirty="0">
                <a:solidFill>
                  <a:schemeClr val="bg1">
                    <a:lumMod val="50000"/>
                  </a:schemeClr>
                </a:solidFill>
              </a:rPr>
              <a:t>Data Source Page</a:t>
            </a:r>
          </a:p>
        </p:txBody>
      </p:sp>
      <p:pic>
        <p:nvPicPr>
          <p:cNvPr id="2" name="Picture 1" descr="environ_workspace_datasource_page"/>
          <p:cNvPicPr>
            <a:picLocks noChangeAspect="1"/>
          </p:cNvPicPr>
          <p:nvPr/>
        </p:nvPicPr>
        <p:blipFill>
          <a:blip r:embed="rId5"/>
          <a:stretch>
            <a:fillRect/>
          </a:stretch>
        </p:blipFill>
        <p:spPr>
          <a:xfrm>
            <a:off x="3496310" y="1040130"/>
            <a:ext cx="8505825" cy="5339080"/>
          </a:xfrm>
          <a:prstGeom prst="rect">
            <a:avLst/>
          </a:prstGeom>
        </p:spPr>
      </p:pic>
      <p:sp>
        <p:nvSpPr>
          <p:cNvPr id="6" name="文本占位符 5"/>
          <p:cNvSpPr>
            <a:spLocks noGrp="1"/>
          </p:cNvSpPr>
          <p:nvPr>
            <p:custDataLst>
              <p:tags r:id="rId3"/>
            </p:custDataLst>
          </p:nvPr>
        </p:nvSpPr>
        <p:spPr>
          <a:xfrm>
            <a:off x="1249045" y="1872615"/>
            <a:ext cx="4725035" cy="492442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b="1" dirty="0">
                <a:solidFill>
                  <a:schemeClr val="bg1">
                    <a:lumMod val="50000"/>
                  </a:schemeClr>
                </a:solidFill>
              </a:rPr>
              <a:t>A. Left pane</a:t>
            </a:r>
          </a:p>
          <a:p>
            <a:pPr marL="0" indent="0" algn="just">
              <a:buNone/>
            </a:pPr>
            <a:r>
              <a:rPr lang="en-US" altLang="zh-CN" sz="1800" b="1" dirty="0">
                <a:solidFill>
                  <a:schemeClr val="bg1">
                    <a:lumMod val="50000"/>
                  </a:schemeClr>
                </a:solidFill>
              </a:rPr>
              <a:t>B. Canvas</a:t>
            </a:r>
          </a:p>
          <a:p>
            <a:pPr marL="0" indent="0" algn="just">
              <a:buNone/>
            </a:pPr>
            <a:r>
              <a:rPr lang="en-US" altLang="zh-CN" sz="1800" b="1" dirty="0">
                <a:solidFill>
                  <a:schemeClr val="bg1">
                    <a:lumMod val="50000"/>
                  </a:schemeClr>
                </a:solidFill>
              </a:rPr>
              <a:t>C. Data grid</a:t>
            </a:r>
          </a:p>
          <a:p>
            <a:pPr marL="0" indent="0" algn="just">
              <a:buNone/>
            </a:pPr>
            <a:r>
              <a:rPr lang="en-US" altLang="zh-CN" sz="1800" b="1" dirty="0">
                <a:solidFill>
                  <a:schemeClr val="bg1">
                    <a:lumMod val="50000"/>
                  </a:schemeClr>
                </a:solidFill>
              </a:rPr>
              <a:t>D. Metadata grid</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678815" y="334010"/>
            <a:ext cx="6004560" cy="628015"/>
          </a:xfrm>
          <a:prstGeom prst="rect">
            <a:avLst/>
          </a:prstGeom>
          <a:noFill/>
        </p:spPr>
        <p:txBody>
          <a:bodyPr wrap="square">
            <a:normAutofit fontScale="97500"/>
          </a:bodyPr>
          <a:lstStyle/>
          <a:p>
            <a:pPr>
              <a:defRPr/>
            </a:pPr>
            <a:r>
              <a:rPr lang="en-US" altLang="zh-CN" sz="3600" spc="169" dirty="0">
                <a:solidFill>
                  <a:schemeClr val="bg1">
                    <a:lumMod val="50000"/>
                  </a:schemeClr>
                </a:solidFill>
              </a:rPr>
              <a:t>Tableau Workspace</a:t>
            </a:r>
          </a:p>
        </p:txBody>
      </p:sp>
      <p:sp>
        <p:nvSpPr>
          <p:cNvPr id="6" name="文本占位符 5"/>
          <p:cNvSpPr>
            <a:spLocks noGrp="1"/>
          </p:cNvSpPr>
          <p:nvPr>
            <p:custDataLst>
              <p:tags r:id="rId3"/>
            </p:custDataLst>
          </p:nvPr>
        </p:nvSpPr>
        <p:spPr>
          <a:xfrm>
            <a:off x="107950" y="1744345"/>
            <a:ext cx="4725035" cy="492442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600" b="1" dirty="0">
                <a:solidFill>
                  <a:schemeClr val="bg1">
                    <a:lumMod val="50000"/>
                  </a:schemeClr>
                </a:solidFill>
              </a:rPr>
              <a:t>A.</a:t>
            </a:r>
            <a:r>
              <a:rPr lang="en-US" altLang="zh-CN" sz="1800" dirty="0">
                <a:solidFill>
                  <a:schemeClr val="bg1">
                    <a:lumMod val="50000"/>
                  </a:schemeClr>
                </a:solidFill>
              </a:rPr>
              <a:t> </a:t>
            </a:r>
            <a:r>
              <a:rPr lang="en-US" altLang="zh-CN" sz="1800" b="1" dirty="0">
                <a:solidFill>
                  <a:schemeClr val="bg1">
                    <a:lumMod val="50000"/>
                  </a:schemeClr>
                </a:solidFill>
              </a:rPr>
              <a:t>Workbook name</a:t>
            </a:r>
            <a:r>
              <a:rPr lang="en-US" altLang="zh-CN" sz="1800" dirty="0">
                <a:solidFill>
                  <a:schemeClr val="bg1">
                    <a:lumMod val="50000"/>
                  </a:schemeClr>
                </a:solidFill>
              </a:rPr>
              <a:t>. </a:t>
            </a:r>
          </a:p>
          <a:p>
            <a:pPr marL="0" indent="0" algn="just">
              <a:buNone/>
            </a:pPr>
            <a:r>
              <a:rPr lang="en-US" altLang="zh-CN" sz="1800" b="1" dirty="0">
                <a:solidFill>
                  <a:schemeClr val="bg1">
                    <a:lumMod val="50000"/>
                  </a:schemeClr>
                </a:solidFill>
              </a:rPr>
              <a:t>B.</a:t>
            </a:r>
            <a:r>
              <a:rPr lang="en-US" altLang="zh-CN" sz="1800" dirty="0">
                <a:solidFill>
                  <a:schemeClr val="bg1">
                    <a:lumMod val="50000"/>
                  </a:schemeClr>
                </a:solidFill>
              </a:rPr>
              <a:t> </a:t>
            </a:r>
            <a:r>
              <a:rPr lang="en-US" altLang="zh-CN" sz="1800" b="1" dirty="0">
                <a:solidFill>
                  <a:schemeClr val="bg1">
                    <a:lumMod val="50000"/>
                  </a:schemeClr>
                </a:solidFill>
              </a:rPr>
              <a:t>Cards and shelves</a:t>
            </a:r>
            <a:endParaRPr lang="en-US" altLang="zh-CN" sz="1800" dirty="0">
              <a:solidFill>
                <a:schemeClr val="bg1">
                  <a:lumMod val="50000"/>
                </a:schemeClr>
              </a:solidFill>
            </a:endParaRPr>
          </a:p>
          <a:p>
            <a:pPr marL="0" indent="0" algn="just">
              <a:buNone/>
            </a:pPr>
            <a:r>
              <a:rPr lang="en-US" altLang="zh-CN" sz="1800" b="1" dirty="0">
                <a:solidFill>
                  <a:schemeClr val="bg1">
                    <a:lumMod val="50000"/>
                  </a:schemeClr>
                </a:solidFill>
              </a:rPr>
              <a:t>C.</a:t>
            </a:r>
            <a:r>
              <a:rPr lang="en-US" altLang="zh-CN" sz="1800" dirty="0">
                <a:solidFill>
                  <a:schemeClr val="bg1">
                    <a:lumMod val="50000"/>
                  </a:schemeClr>
                </a:solidFill>
              </a:rPr>
              <a:t> </a:t>
            </a:r>
            <a:r>
              <a:rPr lang="en-US" altLang="zh-CN" sz="1800" b="1" dirty="0">
                <a:solidFill>
                  <a:schemeClr val="bg1">
                    <a:lumMod val="50000"/>
                  </a:schemeClr>
                </a:solidFill>
              </a:rPr>
              <a:t>Toolbar</a:t>
            </a:r>
            <a:endParaRPr lang="en-US" altLang="zh-CN" sz="1800" dirty="0">
              <a:solidFill>
                <a:schemeClr val="bg1">
                  <a:lumMod val="50000"/>
                </a:schemeClr>
              </a:solidFill>
            </a:endParaRPr>
          </a:p>
          <a:p>
            <a:pPr marL="0" indent="0" algn="just">
              <a:buNone/>
            </a:pPr>
            <a:r>
              <a:rPr lang="en-US" altLang="zh-CN" sz="1800" b="1" dirty="0">
                <a:solidFill>
                  <a:schemeClr val="bg1">
                    <a:lumMod val="50000"/>
                  </a:schemeClr>
                </a:solidFill>
              </a:rPr>
              <a:t>D.</a:t>
            </a:r>
            <a:r>
              <a:rPr lang="en-US" altLang="zh-CN" sz="1800" dirty="0">
                <a:solidFill>
                  <a:schemeClr val="bg1">
                    <a:lumMod val="50000"/>
                  </a:schemeClr>
                </a:solidFill>
              </a:rPr>
              <a:t> </a:t>
            </a:r>
            <a:r>
              <a:rPr lang="en-US" altLang="zh-CN" sz="1800" b="1" dirty="0">
                <a:solidFill>
                  <a:schemeClr val="bg1">
                    <a:lumMod val="50000"/>
                  </a:schemeClr>
                </a:solidFill>
              </a:rPr>
              <a:t>View</a:t>
            </a:r>
            <a:endParaRPr lang="en-US" altLang="zh-CN" sz="1800" dirty="0">
              <a:solidFill>
                <a:schemeClr val="bg1">
                  <a:lumMod val="50000"/>
                </a:schemeClr>
              </a:solidFill>
            </a:endParaRPr>
          </a:p>
          <a:p>
            <a:pPr marL="0" indent="0" algn="just">
              <a:buNone/>
            </a:pPr>
            <a:r>
              <a:rPr lang="en-US" altLang="zh-CN" sz="1800" b="1" dirty="0">
                <a:solidFill>
                  <a:schemeClr val="bg1">
                    <a:lumMod val="50000"/>
                  </a:schemeClr>
                </a:solidFill>
              </a:rPr>
              <a:t>E.</a:t>
            </a:r>
            <a:r>
              <a:rPr lang="en-US" altLang="zh-CN" sz="1800" dirty="0">
                <a:solidFill>
                  <a:schemeClr val="bg1">
                    <a:lumMod val="50000"/>
                  </a:schemeClr>
                </a:solidFill>
              </a:rPr>
              <a:t> </a:t>
            </a:r>
            <a:r>
              <a:rPr lang="en-US" altLang="zh-CN" sz="1800" b="1" dirty="0">
                <a:solidFill>
                  <a:schemeClr val="bg1">
                    <a:lumMod val="50000"/>
                  </a:schemeClr>
                </a:solidFill>
              </a:rPr>
              <a:t>Tablaeu Icon</a:t>
            </a:r>
            <a:r>
              <a:rPr lang="en-US" altLang="zh-CN" sz="1800" dirty="0">
                <a:solidFill>
                  <a:schemeClr val="bg1">
                    <a:lumMod val="50000"/>
                  </a:schemeClr>
                </a:solidFill>
              </a:rPr>
              <a:t> (go to Start Page)</a:t>
            </a:r>
          </a:p>
          <a:p>
            <a:pPr marL="0" indent="0" algn="just">
              <a:buNone/>
            </a:pPr>
            <a:r>
              <a:rPr lang="en-US" altLang="zh-CN" sz="1800" b="1" dirty="0">
                <a:solidFill>
                  <a:schemeClr val="bg1">
                    <a:lumMod val="50000"/>
                  </a:schemeClr>
                </a:solidFill>
              </a:rPr>
              <a:t>F.</a:t>
            </a:r>
            <a:r>
              <a:rPr lang="en-US" altLang="zh-CN" sz="1800" dirty="0">
                <a:solidFill>
                  <a:schemeClr val="bg1">
                    <a:lumMod val="50000"/>
                  </a:schemeClr>
                </a:solidFill>
              </a:rPr>
              <a:t> </a:t>
            </a:r>
            <a:r>
              <a:rPr lang="en-US" altLang="zh-CN" sz="1800" b="1" dirty="0">
                <a:solidFill>
                  <a:schemeClr val="bg1">
                    <a:lumMod val="50000"/>
                  </a:schemeClr>
                </a:solidFill>
              </a:rPr>
              <a:t>Side Bar</a:t>
            </a:r>
            <a:endParaRPr lang="en-US" altLang="zh-CN" sz="1800" dirty="0">
              <a:solidFill>
                <a:schemeClr val="bg1">
                  <a:lumMod val="50000"/>
                </a:schemeClr>
              </a:solidFill>
            </a:endParaRPr>
          </a:p>
          <a:p>
            <a:pPr marL="0" indent="0" algn="just">
              <a:buNone/>
            </a:pPr>
            <a:r>
              <a:rPr lang="en-US" altLang="zh-CN" sz="1800" b="1" dirty="0">
                <a:solidFill>
                  <a:schemeClr val="bg1">
                    <a:lumMod val="50000"/>
                  </a:schemeClr>
                </a:solidFill>
              </a:rPr>
              <a:t>G.</a:t>
            </a:r>
            <a:r>
              <a:rPr lang="en-US" altLang="zh-CN" sz="1800" dirty="0">
                <a:solidFill>
                  <a:schemeClr val="bg1">
                    <a:lumMod val="50000"/>
                  </a:schemeClr>
                </a:solidFill>
              </a:rPr>
              <a:t> </a:t>
            </a:r>
            <a:r>
              <a:rPr lang="en-US" altLang="zh-CN" sz="1800" b="1" dirty="0">
                <a:solidFill>
                  <a:schemeClr val="bg1">
                    <a:lumMod val="50000"/>
                  </a:schemeClr>
                </a:solidFill>
              </a:rPr>
              <a:t>Data Source </a:t>
            </a:r>
            <a:r>
              <a:rPr lang="en-US" altLang="zh-CN" sz="1800" dirty="0">
                <a:solidFill>
                  <a:schemeClr val="bg1">
                    <a:lumMod val="50000"/>
                  </a:schemeClr>
                </a:solidFill>
              </a:rPr>
              <a:t>(go to Data Source Page) </a:t>
            </a:r>
          </a:p>
          <a:p>
            <a:pPr marL="0" indent="0" algn="just">
              <a:buNone/>
            </a:pPr>
            <a:r>
              <a:rPr lang="en-US" altLang="zh-CN" sz="1800" b="1" dirty="0">
                <a:solidFill>
                  <a:schemeClr val="bg1">
                    <a:lumMod val="50000"/>
                  </a:schemeClr>
                </a:solidFill>
              </a:rPr>
              <a:t>H.</a:t>
            </a:r>
            <a:r>
              <a:rPr lang="en-US" altLang="zh-CN" sz="1800" dirty="0">
                <a:solidFill>
                  <a:schemeClr val="bg1">
                    <a:lumMod val="50000"/>
                  </a:schemeClr>
                </a:solidFill>
              </a:rPr>
              <a:t> </a:t>
            </a:r>
            <a:r>
              <a:rPr lang="en-US" altLang="zh-CN" sz="1800" b="1" dirty="0">
                <a:solidFill>
                  <a:schemeClr val="bg1">
                    <a:lumMod val="50000"/>
                  </a:schemeClr>
                </a:solidFill>
              </a:rPr>
              <a:t>Status bar</a:t>
            </a:r>
            <a:r>
              <a:rPr lang="en-US" altLang="zh-CN" sz="1800" dirty="0">
                <a:solidFill>
                  <a:schemeClr val="bg1">
                    <a:lumMod val="50000"/>
                  </a:schemeClr>
                </a:solidFill>
              </a:rPr>
              <a:t> </a:t>
            </a:r>
          </a:p>
          <a:p>
            <a:pPr marL="0" indent="0" algn="just">
              <a:buNone/>
            </a:pPr>
            <a:r>
              <a:rPr lang="en-US" altLang="zh-CN" sz="1800" b="1" dirty="0">
                <a:solidFill>
                  <a:schemeClr val="bg1">
                    <a:lumMod val="50000"/>
                  </a:schemeClr>
                </a:solidFill>
              </a:rPr>
              <a:t>I.</a:t>
            </a:r>
            <a:r>
              <a:rPr lang="en-US" altLang="zh-CN" sz="1800" dirty="0">
                <a:solidFill>
                  <a:schemeClr val="bg1">
                    <a:lumMod val="50000"/>
                  </a:schemeClr>
                </a:solidFill>
              </a:rPr>
              <a:t> </a:t>
            </a:r>
            <a:r>
              <a:rPr lang="en-US" altLang="zh-CN" sz="1800" b="1" dirty="0">
                <a:solidFill>
                  <a:schemeClr val="bg1">
                    <a:lumMod val="50000"/>
                  </a:schemeClr>
                </a:solidFill>
              </a:rPr>
              <a:t>Sheet tabs</a:t>
            </a:r>
          </a:p>
        </p:txBody>
      </p:sp>
      <p:pic>
        <p:nvPicPr>
          <p:cNvPr id="2" name="Picture 1" descr="environ_workspace1"/>
          <p:cNvPicPr>
            <a:picLocks noChangeAspect="1"/>
          </p:cNvPicPr>
          <p:nvPr/>
        </p:nvPicPr>
        <p:blipFill>
          <a:blip r:embed="rId6"/>
          <a:stretch>
            <a:fillRect/>
          </a:stretch>
        </p:blipFill>
        <p:spPr>
          <a:xfrm>
            <a:off x="4258310" y="1223010"/>
            <a:ext cx="7701280" cy="524637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678815" y="334010"/>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Connect to Data</a:t>
            </a:r>
          </a:p>
        </p:txBody>
      </p:sp>
      <p:sp>
        <p:nvSpPr>
          <p:cNvPr id="6" name="文本占位符 5"/>
          <p:cNvSpPr>
            <a:spLocks noGrp="1"/>
          </p:cNvSpPr>
          <p:nvPr>
            <p:custDataLst>
              <p:tags r:id="rId3"/>
            </p:custDataLst>
          </p:nvPr>
        </p:nvSpPr>
        <p:spPr>
          <a:xfrm>
            <a:off x="678815" y="1133475"/>
            <a:ext cx="7684770" cy="3987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Step1 : Click </a:t>
            </a:r>
            <a:r>
              <a:rPr lang="en-US" altLang="zh-CN" sz="1800" b="1" dirty="0">
                <a:solidFill>
                  <a:schemeClr val="accent1"/>
                </a:solidFill>
              </a:rPr>
              <a:t>New Data Source</a:t>
            </a:r>
            <a:r>
              <a:rPr lang="en-US" altLang="zh-CN" sz="1800" b="1" dirty="0">
                <a:solidFill>
                  <a:schemeClr val="bg1">
                    <a:lumMod val="50000"/>
                  </a:schemeClr>
                </a:solidFill>
              </a:rPr>
              <a:t> </a:t>
            </a:r>
            <a:r>
              <a:rPr lang="en-US" altLang="zh-CN" sz="1800" dirty="0">
                <a:solidFill>
                  <a:schemeClr val="bg1">
                    <a:lumMod val="50000"/>
                  </a:schemeClr>
                </a:solidFill>
              </a:rPr>
              <a:t>icon       at toolbar menu.</a:t>
            </a:r>
          </a:p>
        </p:txBody>
      </p:sp>
      <p:sp>
        <p:nvSpPr>
          <p:cNvPr id="4" name="文本占位符 5"/>
          <p:cNvSpPr>
            <a:spLocks noGrp="1"/>
          </p:cNvSpPr>
          <p:nvPr>
            <p:custDataLst>
              <p:tags r:id="rId4"/>
            </p:custDataLst>
          </p:nvPr>
        </p:nvSpPr>
        <p:spPr>
          <a:xfrm>
            <a:off x="678815" y="1532255"/>
            <a:ext cx="10549255" cy="3987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Step2 : Select Data Source Type that will used (for this case select microsoft excel)</a:t>
            </a:r>
          </a:p>
        </p:txBody>
      </p:sp>
      <p:pic>
        <p:nvPicPr>
          <p:cNvPr id="5" name="Picture 4" descr="Connect to data"/>
          <p:cNvPicPr>
            <a:picLocks noChangeAspect="1"/>
          </p:cNvPicPr>
          <p:nvPr/>
        </p:nvPicPr>
        <p:blipFill>
          <a:blip r:embed="rId6"/>
          <a:stretch>
            <a:fillRect/>
          </a:stretch>
        </p:blipFill>
        <p:spPr>
          <a:xfrm>
            <a:off x="1356995" y="1983740"/>
            <a:ext cx="4048125" cy="4780280"/>
          </a:xfrm>
          <a:prstGeom prst="rect">
            <a:avLst/>
          </a:prstGeom>
        </p:spPr>
      </p:pic>
      <p:pic>
        <p:nvPicPr>
          <p:cNvPr id="7" name="Picture 6" descr="Toolbar Tableau"/>
          <p:cNvPicPr>
            <a:picLocks noChangeAspect="1"/>
          </p:cNvPicPr>
          <p:nvPr/>
        </p:nvPicPr>
        <p:blipFill>
          <a:blip r:embed="rId7"/>
          <a:srcRect l="11756" r="84163" b="360"/>
          <a:stretch>
            <a:fillRect/>
          </a:stretch>
        </p:blipFill>
        <p:spPr>
          <a:xfrm>
            <a:off x="4533076" y="1087626"/>
            <a:ext cx="379791" cy="398781"/>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lstStyle/>
          <a:p>
            <a:r>
              <a:rPr lang="en-US" altLang="zh-CN" dirty="0">
                <a:solidFill>
                  <a:srgbClr val="1198EB"/>
                </a:solidFill>
              </a:rPr>
              <a:t>CHA</a:t>
            </a:r>
            <a:r>
              <a:rPr lang="en-US" altLang="zh-CN" dirty="0"/>
              <a:t>PTER 1</a:t>
            </a:r>
            <a:endParaRPr lang="zh-CN" altLang="en-US" dirty="0"/>
          </a:p>
        </p:txBody>
      </p:sp>
      <p:sp>
        <p:nvSpPr>
          <p:cNvPr id="6" name="标题 1"/>
          <p:cNvSpPr>
            <a:spLocks noGrp="1"/>
          </p:cNvSpPr>
          <p:nvPr>
            <p:custDataLst>
              <p:tags r:id="rId3"/>
            </p:custDataLst>
          </p:nvPr>
        </p:nvSpPr>
        <p:spPr>
          <a:xfrm>
            <a:off x="2887980" y="2960370"/>
            <a:ext cx="6569710" cy="85979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lnSpc>
                <a:spcPct val="120000"/>
              </a:lnSpc>
            </a:pPr>
            <a:r>
              <a:rPr lang="en-US" dirty="0"/>
              <a:t>Introducing Visualization and Tableau</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a:spLocks noGrp="1"/>
          </p:cNvSpPr>
          <p:nvPr>
            <p:custDataLst>
              <p:tags r:id="rId2"/>
            </p:custDataLst>
          </p:nvPr>
        </p:nvSpPr>
        <p:spPr>
          <a:xfrm>
            <a:off x="629285" y="734695"/>
            <a:ext cx="10549255" cy="7137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Step3 : After Selecting microsoft excel data source type -&gt; open </a:t>
            </a:r>
            <a:r>
              <a:rPr lang="en-US" altLang="zh-CN" sz="1800" b="1" dirty="0">
                <a:solidFill>
                  <a:schemeClr val="accent1"/>
                </a:solidFill>
              </a:rPr>
              <a:t>Sample - Superstore.xls </a:t>
            </a:r>
            <a:r>
              <a:rPr lang="en-US" altLang="zh-CN" sz="1800" dirty="0">
                <a:solidFill>
                  <a:schemeClr val="bg1">
                    <a:lumMod val="50000"/>
                  </a:schemeClr>
                </a:solidFill>
              </a:rPr>
              <a:t>file </a:t>
            </a:r>
          </a:p>
          <a:p>
            <a:pPr marL="0" indent="0" algn="just">
              <a:buNone/>
            </a:pPr>
            <a:r>
              <a:rPr lang="en-US" altLang="zh-CN" sz="1400" b="1" dirty="0">
                <a:sym typeface="+mn-ea"/>
              </a:rPr>
              <a:t>Tableau will Show Data source page and table/sheet from Sample - Superstore.xls file within as below:</a:t>
            </a:r>
            <a:endParaRPr lang="en-US" altLang="zh-CN" sz="1400" b="1" dirty="0">
              <a:solidFill>
                <a:schemeClr val="bg1">
                  <a:lumMod val="50000"/>
                </a:schemeClr>
              </a:solidFill>
              <a:sym typeface="+mn-ea"/>
            </a:endParaRPr>
          </a:p>
        </p:txBody>
      </p:sp>
      <p:pic>
        <p:nvPicPr>
          <p:cNvPr id="3" name="Picture 2"/>
          <p:cNvPicPr>
            <a:picLocks noChangeAspect="1"/>
          </p:cNvPicPr>
          <p:nvPr/>
        </p:nvPicPr>
        <p:blipFill>
          <a:blip r:embed="rId4"/>
          <a:stretch>
            <a:fillRect/>
          </a:stretch>
        </p:blipFill>
        <p:spPr>
          <a:xfrm>
            <a:off x="1003300" y="1731010"/>
            <a:ext cx="9083675" cy="511048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a:spLocks noGrp="1"/>
          </p:cNvSpPr>
          <p:nvPr>
            <p:custDataLst>
              <p:tags r:id="rId2"/>
            </p:custDataLst>
          </p:nvPr>
        </p:nvSpPr>
        <p:spPr>
          <a:xfrm>
            <a:off x="629285" y="734695"/>
            <a:ext cx="10549255" cy="8026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Step4 : Drag </a:t>
            </a:r>
            <a:r>
              <a:rPr lang="en-US" altLang="zh-CN" sz="1800" b="1" dirty="0">
                <a:solidFill>
                  <a:schemeClr val="accent1"/>
                </a:solidFill>
              </a:rPr>
              <a:t>Orders </a:t>
            </a:r>
            <a:r>
              <a:rPr lang="en-US" altLang="zh-CN" sz="1800" dirty="0">
                <a:solidFill>
                  <a:schemeClr val="bg1">
                    <a:lumMod val="50000"/>
                  </a:schemeClr>
                </a:solidFill>
              </a:rPr>
              <a:t>Sheet to Canvas(there is </a:t>
            </a:r>
            <a:r>
              <a:rPr lang="en-US" altLang="zh-CN" sz="1800" b="1" dirty="0">
                <a:solidFill>
                  <a:schemeClr val="accent1"/>
                </a:solidFill>
              </a:rPr>
              <a:t>Drag sheets here</a:t>
            </a:r>
            <a:r>
              <a:rPr lang="en-US" altLang="zh-CN" sz="1800" dirty="0">
                <a:solidFill>
                  <a:schemeClr val="bg1">
                    <a:lumMod val="50000"/>
                  </a:schemeClr>
                </a:solidFill>
              </a:rPr>
              <a:t> word)  </a:t>
            </a:r>
          </a:p>
          <a:p>
            <a:pPr marL="0" indent="0" algn="just">
              <a:buNone/>
            </a:pPr>
            <a:r>
              <a:rPr lang="en-US" altLang="zh-CN" sz="1400" b="1" dirty="0">
                <a:solidFill>
                  <a:schemeClr val="bg1">
                    <a:lumMod val="50000"/>
                  </a:schemeClr>
                </a:solidFill>
              </a:rPr>
              <a:t>Tableau will show data on data grid as below:</a:t>
            </a:r>
          </a:p>
        </p:txBody>
      </p:sp>
      <p:pic>
        <p:nvPicPr>
          <p:cNvPr id="2" name="Picture 1" descr="Data Source Data grid"/>
          <p:cNvPicPr>
            <a:picLocks noChangeAspect="1"/>
          </p:cNvPicPr>
          <p:nvPr/>
        </p:nvPicPr>
        <p:blipFill>
          <a:blip r:embed="rId4"/>
          <a:stretch>
            <a:fillRect/>
          </a:stretch>
        </p:blipFill>
        <p:spPr>
          <a:xfrm>
            <a:off x="998220" y="1358900"/>
            <a:ext cx="10057765" cy="545846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a:spLocks noGrp="1"/>
          </p:cNvSpPr>
          <p:nvPr>
            <p:custDataLst>
              <p:tags r:id="rId2"/>
            </p:custDataLst>
          </p:nvPr>
        </p:nvSpPr>
        <p:spPr>
          <a:xfrm>
            <a:off x="629285" y="734695"/>
            <a:ext cx="10549255" cy="3937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Step5 : Select </a:t>
            </a:r>
            <a:r>
              <a:rPr lang="en-US" altLang="zh-CN" sz="1800" b="1" dirty="0">
                <a:solidFill>
                  <a:schemeClr val="accent1"/>
                </a:solidFill>
              </a:rPr>
              <a:t>Extract </a:t>
            </a:r>
            <a:r>
              <a:rPr lang="en-US" altLang="zh-CN" sz="1800" dirty="0">
                <a:solidFill>
                  <a:schemeClr val="bg1">
                    <a:lumMod val="50000"/>
                  </a:schemeClr>
                </a:solidFill>
              </a:rPr>
              <a:t>connection type  </a:t>
            </a:r>
          </a:p>
          <a:p>
            <a:pPr marL="0" indent="0" algn="just">
              <a:buNone/>
            </a:pPr>
            <a:endParaRPr lang="en-US" altLang="zh-CN" sz="1400" b="1" dirty="0">
              <a:solidFill>
                <a:schemeClr val="bg1">
                  <a:lumMod val="50000"/>
                </a:schemeClr>
              </a:solidFill>
            </a:endParaRPr>
          </a:p>
        </p:txBody>
      </p:sp>
      <p:pic>
        <p:nvPicPr>
          <p:cNvPr id="2" name="Picture 1" descr="Extract Data source"/>
          <p:cNvPicPr>
            <a:picLocks noChangeAspect="1"/>
          </p:cNvPicPr>
          <p:nvPr/>
        </p:nvPicPr>
        <p:blipFill>
          <a:blip r:embed="rId4"/>
          <a:stretch>
            <a:fillRect/>
          </a:stretch>
        </p:blipFill>
        <p:spPr>
          <a:xfrm>
            <a:off x="875030" y="1128395"/>
            <a:ext cx="10058400" cy="545338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a:spLocks noGrp="1"/>
          </p:cNvSpPr>
          <p:nvPr>
            <p:custDataLst>
              <p:tags r:id="rId2"/>
            </p:custDataLst>
          </p:nvPr>
        </p:nvSpPr>
        <p:spPr>
          <a:xfrm>
            <a:off x="629285" y="734695"/>
            <a:ext cx="10549255" cy="79311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Step6 : Save workbook with name </a:t>
            </a:r>
            <a:r>
              <a:rPr lang="en-US" altLang="zh-CN" sz="1800" b="1" dirty="0">
                <a:solidFill>
                  <a:schemeClr val="accent1"/>
                </a:solidFill>
              </a:rPr>
              <a:t>super store</a:t>
            </a:r>
            <a:r>
              <a:rPr lang="en-US" altLang="zh-CN" sz="1800" dirty="0">
                <a:solidFill>
                  <a:schemeClr val="bg1">
                    <a:lumMod val="50000"/>
                  </a:schemeClr>
                </a:solidFill>
              </a:rPr>
              <a:t> by </a:t>
            </a:r>
            <a:r>
              <a:rPr lang="en-US" altLang="zh-CN" sz="1800" b="1" i="1" dirty="0">
                <a:solidFill>
                  <a:schemeClr val="accent1"/>
                </a:solidFill>
              </a:rPr>
              <a:t>click file menu =&gt; save </a:t>
            </a:r>
            <a:r>
              <a:rPr lang="en-US" altLang="zh-CN" sz="1800" dirty="0">
                <a:solidFill>
                  <a:schemeClr val="bg1">
                    <a:lumMod val="50000"/>
                  </a:schemeClr>
                </a:solidFill>
              </a:rPr>
              <a:t>or</a:t>
            </a:r>
            <a:r>
              <a:rPr lang="en-US" altLang="zh-CN" sz="1800" b="1" i="1" dirty="0">
                <a:solidFill>
                  <a:schemeClr val="accent1"/>
                </a:solidFill>
              </a:rPr>
              <a:t> Ctrl + S</a:t>
            </a:r>
          </a:p>
          <a:p>
            <a:pPr marL="0" indent="0" algn="just">
              <a:buNone/>
            </a:pPr>
            <a:r>
              <a:rPr lang="en-US" altLang="zh-CN" sz="1800" dirty="0">
                <a:solidFill>
                  <a:schemeClr val="bg1">
                    <a:lumMod val="50000"/>
                  </a:schemeClr>
                </a:solidFill>
              </a:rPr>
              <a:t>Step7 : Choose Save as Type .twb (Tableau Workbook) or .twbx (Tableau Package Workbook)</a:t>
            </a:r>
          </a:p>
        </p:txBody>
      </p:sp>
      <p:pic>
        <p:nvPicPr>
          <p:cNvPr id="2" name="Picture 1" descr="C:\Users\abisa\Downloads\twb or twbx.pngtwb or twbx"/>
          <p:cNvPicPr>
            <a:picLocks noChangeAspect="1"/>
          </p:cNvPicPr>
          <p:nvPr/>
        </p:nvPicPr>
        <p:blipFill>
          <a:blip r:embed="rId4"/>
          <a:srcRect/>
          <a:stretch>
            <a:fillRect/>
          </a:stretch>
        </p:blipFill>
        <p:spPr>
          <a:xfrm>
            <a:off x="1508760" y="1523365"/>
            <a:ext cx="9021445" cy="509587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78815" y="633095"/>
            <a:ext cx="11336020" cy="645160"/>
          </a:xfrm>
          <a:prstGeom prst="rect">
            <a:avLst/>
          </a:prstGeom>
          <a:noFill/>
        </p:spPr>
        <p:txBody>
          <a:bodyPr wrap="square" rtlCol="0">
            <a:spAutoFit/>
          </a:bodyPr>
          <a:lstStyle/>
          <a:p>
            <a:pPr algn="l"/>
            <a:endParaRPr lang="en-US">
              <a:solidFill>
                <a:schemeClr val="bg1">
                  <a:lumMod val="50000"/>
                </a:schemeClr>
              </a:solidFill>
            </a:endParaRPr>
          </a:p>
          <a:p>
            <a:pPr algn="l"/>
            <a:r>
              <a:rPr lang="en-US">
                <a:solidFill>
                  <a:schemeClr val="bg1">
                    <a:lumMod val="50000"/>
                  </a:schemeClr>
                </a:solidFill>
              </a:rPr>
              <a:t>Tableau also provides a feature</a:t>
            </a:r>
            <a:r>
              <a:rPr lang="en-US"/>
              <a:t> </a:t>
            </a:r>
            <a:r>
              <a:rPr lang="en-US" b="1">
                <a:solidFill>
                  <a:schemeClr val="accent1"/>
                </a:solidFill>
              </a:rPr>
              <a:t>Metadata Grid</a:t>
            </a:r>
            <a:r>
              <a:rPr lang="en-US"/>
              <a:t> </a:t>
            </a:r>
            <a:r>
              <a:rPr lang="en-US">
                <a:solidFill>
                  <a:schemeClr val="bg1">
                    <a:lumMod val="50000"/>
                  </a:schemeClr>
                </a:solidFill>
              </a:rPr>
              <a:t>for easier viewing of metadata from connected data sources</a:t>
            </a:r>
          </a:p>
        </p:txBody>
      </p:sp>
      <p:sp>
        <p:nvSpPr>
          <p:cNvPr id="4" name="文本占位符 5"/>
          <p:cNvSpPr>
            <a:spLocks noGrp="1"/>
          </p:cNvSpPr>
          <p:nvPr>
            <p:custDataLst>
              <p:tags r:id="rId2"/>
            </p:custDataLst>
          </p:nvPr>
        </p:nvSpPr>
        <p:spPr>
          <a:xfrm>
            <a:off x="678815" y="1396365"/>
            <a:ext cx="10549255" cy="40894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 Click icon </a:t>
            </a:r>
            <a:r>
              <a:rPr lang="en-US" altLang="zh-CN" sz="1800" b="1" dirty="0">
                <a:solidFill>
                  <a:schemeClr val="accent1"/>
                </a:solidFill>
              </a:rPr>
              <a:t>Manage Metadata </a:t>
            </a:r>
            <a:r>
              <a:rPr lang="en-US" altLang="zh-CN" sz="1800" dirty="0">
                <a:solidFill>
                  <a:schemeClr val="bg1">
                    <a:lumMod val="50000"/>
                  </a:schemeClr>
                </a:solidFill>
              </a:rPr>
              <a:t>icon      at data source page and meta data will show as below:</a:t>
            </a:r>
            <a:endParaRPr lang="en-US" altLang="zh-CN" sz="1800" dirty="0">
              <a:solidFill>
                <a:schemeClr val="bg1">
                  <a:lumMod val="50000"/>
                </a:schemeClr>
              </a:solidFill>
              <a:sym typeface="+mn-ea"/>
            </a:endParaRPr>
          </a:p>
        </p:txBody>
      </p:sp>
      <p:pic>
        <p:nvPicPr>
          <p:cNvPr id="3" name="Picture 2" descr="metadata grid"/>
          <p:cNvPicPr>
            <a:picLocks noChangeAspect="1"/>
          </p:cNvPicPr>
          <p:nvPr/>
        </p:nvPicPr>
        <p:blipFill>
          <a:blip r:embed="rId5"/>
          <a:stretch>
            <a:fillRect/>
          </a:stretch>
        </p:blipFill>
        <p:spPr>
          <a:xfrm>
            <a:off x="1557020" y="1805305"/>
            <a:ext cx="9078595" cy="4922520"/>
          </a:xfrm>
          <a:prstGeom prst="rect">
            <a:avLst/>
          </a:prstGeom>
        </p:spPr>
      </p:pic>
      <p:pic>
        <p:nvPicPr>
          <p:cNvPr id="5" name="Picture 4" descr="metadata grid icon"/>
          <p:cNvPicPr>
            <a:picLocks noChangeAspect="1"/>
          </p:cNvPicPr>
          <p:nvPr/>
        </p:nvPicPr>
        <p:blipFill>
          <a:blip r:embed="rId6"/>
          <a:stretch>
            <a:fillRect/>
          </a:stretch>
        </p:blipFill>
        <p:spPr>
          <a:xfrm>
            <a:off x="4328795" y="1396365"/>
            <a:ext cx="266700" cy="276225"/>
          </a:xfrm>
          <a:prstGeom prst="rect">
            <a:avLst/>
          </a:prstGeom>
        </p:spPr>
      </p:pic>
      <p:sp>
        <p:nvSpPr>
          <p:cNvPr id="6" name="文本框 8"/>
          <p:cNvSpPr txBox="1"/>
          <p:nvPr>
            <p:custDataLst>
              <p:tags r:id="rId3"/>
            </p:custDataLst>
          </p:nvPr>
        </p:nvSpPr>
        <p:spPr>
          <a:xfrm>
            <a:off x="678815" y="334010"/>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Metadata Grid</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lstStyle/>
          <a:p>
            <a:r>
              <a:rPr lang="en-US" altLang="zh-CN" dirty="0">
                <a:solidFill>
                  <a:srgbClr val="1198EB"/>
                </a:solidFill>
              </a:rPr>
              <a:t>CHA</a:t>
            </a:r>
            <a:r>
              <a:rPr lang="en-US" altLang="zh-CN" dirty="0"/>
              <a:t>PTER 3</a:t>
            </a:r>
            <a:endParaRPr lang="zh-CN" altLang="en-US" dirty="0"/>
          </a:p>
        </p:txBody>
      </p:sp>
      <p:sp>
        <p:nvSpPr>
          <p:cNvPr id="6" name="标题 1"/>
          <p:cNvSpPr>
            <a:spLocks noGrp="1"/>
          </p:cNvSpPr>
          <p:nvPr>
            <p:custDataLst>
              <p:tags r:id="rId3"/>
            </p:custDataLst>
          </p:nvPr>
        </p:nvSpPr>
        <p:spPr>
          <a:xfrm>
            <a:off x="2887980" y="2960370"/>
            <a:ext cx="6569710" cy="859790"/>
          </a:xfrm>
          <a:prstGeom prst="rect">
            <a:avLst/>
          </a:prstGeom>
        </p:spPr>
        <p:txBody>
          <a:bodyPr vert="horz" lIns="91440" tIns="45720" rIns="91440" bIns="45720" rtlCol="0" anchor="ctr">
            <a:normAutofit fontScale="80000" lnSpcReduction="100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lnSpc>
                <a:spcPct val="110000"/>
              </a:lnSpc>
            </a:pPr>
            <a:r>
              <a:rPr lang="en-US" dirty="0"/>
              <a:t>Simplifying and Sorting Your Data</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custDataLst>
              <p:tags r:id="rId2"/>
            </p:custDataLst>
          </p:nvPr>
        </p:nvSpPr>
        <p:spPr>
          <a:xfrm>
            <a:off x="650240" y="654685"/>
            <a:ext cx="7684770" cy="7321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CN" sz="1800" dirty="0">
                <a:solidFill>
                  <a:schemeClr val="bg1">
                    <a:lumMod val="50000"/>
                  </a:schemeClr>
                </a:solidFill>
              </a:rPr>
              <a:t>Step1 : Open Super Store.twb or </a:t>
            </a:r>
            <a:r>
              <a:rPr lang="en-US" altLang="zh-CN" sz="1800" dirty="0">
                <a:sym typeface="+mn-ea"/>
              </a:rPr>
              <a:t>Super Store.twbx file</a:t>
            </a:r>
          </a:p>
          <a:p>
            <a:pPr marL="0" indent="0" algn="just">
              <a:buNone/>
            </a:pPr>
            <a:r>
              <a:rPr lang="en-US" altLang="zh-CN" sz="1400" b="1" dirty="0">
                <a:solidFill>
                  <a:schemeClr val="bg1">
                    <a:lumMod val="50000"/>
                  </a:schemeClr>
                </a:solidFill>
              </a:rPr>
              <a:t>will show workspace as below:</a:t>
            </a:r>
          </a:p>
        </p:txBody>
      </p:sp>
      <p:pic>
        <p:nvPicPr>
          <p:cNvPr id="4" name="Picture 3" descr="Worksheets view 2"/>
          <p:cNvPicPr>
            <a:picLocks noChangeAspect="1"/>
          </p:cNvPicPr>
          <p:nvPr/>
        </p:nvPicPr>
        <p:blipFill>
          <a:blip r:embed="rId5"/>
          <a:stretch>
            <a:fillRect/>
          </a:stretch>
        </p:blipFill>
        <p:spPr>
          <a:xfrm>
            <a:off x="707390" y="1386840"/>
            <a:ext cx="8191500" cy="4608195"/>
          </a:xfrm>
          <a:prstGeom prst="rect">
            <a:avLst/>
          </a:prstGeom>
        </p:spPr>
      </p:pic>
      <p:sp>
        <p:nvSpPr>
          <p:cNvPr id="5" name="Text Box 4"/>
          <p:cNvSpPr txBox="1"/>
          <p:nvPr/>
        </p:nvSpPr>
        <p:spPr>
          <a:xfrm>
            <a:off x="650240" y="5995035"/>
            <a:ext cx="4305300" cy="829945"/>
          </a:xfrm>
          <a:prstGeom prst="rect">
            <a:avLst/>
          </a:prstGeom>
          <a:noFill/>
        </p:spPr>
        <p:txBody>
          <a:bodyPr wrap="none" rtlCol="0">
            <a:spAutoFit/>
          </a:bodyPr>
          <a:lstStyle/>
          <a:p>
            <a:pPr algn="l"/>
            <a:r>
              <a:rPr lang="en-US" sz="1600"/>
              <a:t>1. Data Items pane </a:t>
            </a:r>
          </a:p>
          <a:p>
            <a:pPr algn="l"/>
            <a:r>
              <a:rPr lang="en-US" sz="1600">
                <a:sym typeface="+mn-ea"/>
              </a:rPr>
              <a:t>2. Pages, Filters, Columns and Rows Shelves</a:t>
            </a:r>
          </a:p>
          <a:p>
            <a:pPr algn="l"/>
            <a:r>
              <a:rPr lang="en-US" sz="1600">
                <a:sym typeface="+mn-ea"/>
              </a:rPr>
              <a:t>3. Marks Card/s</a:t>
            </a:r>
          </a:p>
        </p:txBody>
      </p:sp>
      <p:sp>
        <p:nvSpPr>
          <p:cNvPr id="7" name="Text Box 6"/>
          <p:cNvSpPr txBox="1"/>
          <p:nvPr/>
        </p:nvSpPr>
        <p:spPr>
          <a:xfrm>
            <a:off x="5600700" y="5995035"/>
            <a:ext cx="3601720" cy="829945"/>
          </a:xfrm>
          <a:prstGeom prst="rect">
            <a:avLst/>
          </a:prstGeom>
          <a:noFill/>
        </p:spPr>
        <p:txBody>
          <a:bodyPr wrap="none" rtlCol="0">
            <a:spAutoFit/>
          </a:bodyPr>
          <a:lstStyle/>
          <a:p>
            <a:pPr algn="l"/>
            <a:r>
              <a:rPr lang="en-US" sz="1600">
                <a:sym typeface="+mn-ea"/>
              </a:rPr>
              <a:t>4. Worksheet view, data view, or view </a:t>
            </a:r>
          </a:p>
          <a:p>
            <a:pPr algn="l"/>
            <a:r>
              <a:rPr lang="en-US" sz="1600">
                <a:sym typeface="+mn-ea"/>
              </a:rPr>
              <a:t>5. Show Me dialog </a:t>
            </a:r>
            <a:endParaRPr lang="en-US" sz="1600"/>
          </a:p>
          <a:p>
            <a:endParaRPr lang="en-US" sz="1600"/>
          </a:p>
        </p:txBody>
      </p:sp>
      <p:sp>
        <p:nvSpPr>
          <p:cNvPr id="2" name="文本框 8"/>
          <p:cNvSpPr txBox="1"/>
          <p:nvPr>
            <p:custDataLst>
              <p:tags r:id="rId3"/>
            </p:custDataLst>
          </p:nvPr>
        </p:nvSpPr>
        <p:spPr>
          <a:xfrm>
            <a:off x="650240" y="26670"/>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Basic View</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37235" y="892175"/>
            <a:ext cx="4119880" cy="368300"/>
          </a:xfrm>
          <a:prstGeom prst="rect">
            <a:avLst/>
          </a:prstGeom>
          <a:noFill/>
        </p:spPr>
        <p:txBody>
          <a:bodyPr wrap="none" rtlCol="0" anchor="t">
            <a:spAutoFit/>
          </a:bodyPr>
          <a:lstStyle/>
          <a:p>
            <a:r>
              <a:rPr lang="en-US" altLang="zh-CN" dirty="0">
                <a:solidFill>
                  <a:schemeClr val="bg1">
                    <a:lumMod val="50000"/>
                  </a:schemeClr>
                </a:solidFill>
                <a:sym typeface="+mn-ea"/>
              </a:rPr>
              <a:t>Step2 : Drag </a:t>
            </a:r>
            <a:r>
              <a:rPr lang="en-US" altLang="zh-CN" b="1" dirty="0">
                <a:solidFill>
                  <a:schemeClr val="accent1"/>
                </a:solidFill>
                <a:sym typeface="+mn-ea"/>
              </a:rPr>
              <a:t>State </a:t>
            </a:r>
            <a:r>
              <a:rPr lang="en-US" altLang="zh-CN" dirty="0">
                <a:solidFill>
                  <a:schemeClr val="bg1">
                    <a:lumMod val="50000"/>
                  </a:schemeClr>
                </a:solidFill>
                <a:sym typeface="+mn-ea"/>
              </a:rPr>
              <a:t>dimension to </a:t>
            </a:r>
            <a:r>
              <a:rPr lang="en-US" altLang="zh-CN" b="1" dirty="0">
                <a:solidFill>
                  <a:schemeClr val="accent1"/>
                </a:solidFill>
                <a:sym typeface="+mn-ea"/>
              </a:rPr>
              <a:t>Rows</a:t>
            </a:r>
          </a:p>
        </p:txBody>
      </p:sp>
      <p:pic>
        <p:nvPicPr>
          <p:cNvPr id="8" name="Picture 7" descr="State dimension"/>
          <p:cNvPicPr>
            <a:picLocks noChangeAspect="1"/>
          </p:cNvPicPr>
          <p:nvPr/>
        </p:nvPicPr>
        <p:blipFill>
          <a:blip r:embed="rId3"/>
          <a:stretch>
            <a:fillRect/>
          </a:stretch>
        </p:blipFill>
        <p:spPr>
          <a:xfrm>
            <a:off x="1745615" y="1260475"/>
            <a:ext cx="3054350" cy="534670"/>
          </a:xfrm>
          <a:prstGeom prst="rect">
            <a:avLst/>
          </a:prstGeom>
        </p:spPr>
      </p:pic>
      <p:sp>
        <p:nvSpPr>
          <p:cNvPr id="9" name="Text Box 8"/>
          <p:cNvSpPr txBox="1"/>
          <p:nvPr/>
        </p:nvSpPr>
        <p:spPr>
          <a:xfrm>
            <a:off x="680085" y="1924050"/>
            <a:ext cx="4488180" cy="368300"/>
          </a:xfrm>
          <a:prstGeom prst="rect">
            <a:avLst/>
          </a:prstGeom>
          <a:noFill/>
        </p:spPr>
        <p:txBody>
          <a:bodyPr wrap="none" rtlCol="0" anchor="t">
            <a:spAutoFit/>
          </a:bodyPr>
          <a:lstStyle/>
          <a:p>
            <a:r>
              <a:rPr lang="en-US" altLang="zh-CN" dirty="0">
                <a:solidFill>
                  <a:schemeClr val="bg1">
                    <a:lumMod val="50000"/>
                  </a:schemeClr>
                </a:solidFill>
                <a:sym typeface="+mn-ea"/>
              </a:rPr>
              <a:t>Step3 : Drag </a:t>
            </a:r>
            <a:r>
              <a:rPr lang="en-US" altLang="zh-CN" b="1" dirty="0">
                <a:solidFill>
                  <a:schemeClr val="accent1"/>
                </a:solidFill>
                <a:sym typeface="+mn-ea"/>
              </a:rPr>
              <a:t>Sales </a:t>
            </a:r>
            <a:r>
              <a:rPr lang="en-US" altLang="zh-CN" dirty="0">
                <a:solidFill>
                  <a:schemeClr val="bg1">
                    <a:lumMod val="50000"/>
                  </a:schemeClr>
                </a:solidFill>
                <a:sym typeface="+mn-ea"/>
              </a:rPr>
              <a:t>Measures to </a:t>
            </a:r>
            <a:r>
              <a:rPr lang="en-US" altLang="zh-CN" b="1" dirty="0">
                <a:solidFill>
                  <a:schemeClr val="accent1"/>
                </a:solidFill>
                <a:sym typeface="+mn-ea"/>
              </a:rPr>
              <a:t>Columns</a:t>
            </a:r>
          </a:p>
        </p:txBody>
      </p:sp>
      <p:pic>
        <p:nvPicPr>
          <p:cNvPr id="10" name="Picture 9" descr="Sales Measure"/>
          <p:cNvPicPr>
            <a:picLocks noChangeAspect="1"/>
          </p:cNvPicPr>
          <p:nvPr/>
        </p:nvPicPr>
        <p:blipFill>
          <a:blip r:embed="rId4"/>
          <a:srcRect r="16803"/>
          <a:stretch>
            <a:fillRect/>
          </a:stretch>
        </p:blipFill>
        <p:spPr>
          <a:xfrm>
            <a:off x="1669415" y="2292350"/>
            <a:ext cx="3063875" cy="519430"/>
          </a:xfrm>
          <a:prstGeom prst="rect">
            <a:avLst/>
          </a:prstGeom>
        </p:spPr>
      </p:pic>
      <p:sp>
        <p:nvSpPr>
          <p:cNvPr id="12" name="Text Box 11"/>
          <p:cNvSpPr txBox="1"/>
          <p:nvPr/>
        </p:nvSpPr>
        <p:spPr>
          <a:xfrm>
            <a:off x="680085" y="2851150"/>
            <a:ext cx="4686935" cy="368300"/>
          </a:xfrm>
          <a:prstGeom prst="rect">
            <a:avLst/>
          </a:prstGeom>
          <a:noFill/>
        </p:spPr>
        <p:txBody>
          <a:bodyPr wrap="none" rtlCol="0" anchor="t">
            <a:spAutoFit/>
          </a:bodyPr>
          <a:lstStyle/>
          <a:p>
            <a:r>
              <a:rPr lang="en-US" altLang="zh-CN" dirty="0">
                <a:solidFill>
                  <a:schemeClr val="bg1">
                    <a:lumMod val="50000"/>
                  </a:schemeClr>
                </a:solidFill>
                <a:sym typeface="+mn-ea"/>
              </a:rPr>
              <a:t>Worksheet view will be show chart as below:</a:t>
            </a:r>
            <a:endParaRPr lang="en-US" altLang="zh-CN" b="1" dirty="0">
              <a:solidFill>
                <a:schemeClr val="accent1"/>
              </a:solidFill>
              <a:sym typeface="+mn-ea"/>
            </a:endParaRPr>
          </a:p>
        </p:txBody>
      </p:sp>
      <p:pic>
        <p:nvPicPr>
          <p:cNvPr id="14" name="Picture 13" descr="basic view"/>
          <p:cNvPicPr>
            <a:picLocks noChangeAspect="1"/>
          </p:cNvPicPr>
          <p:nvPr/>
        </p:nvPicPr>
        <p:blipFill>
          <a:blip r:embed="rId5"/>
          <a:stretch>
            <a:fillRect/>
          </a:stretch>
        </p:blipFill>
        <p:spPr>
          <a:xfrm>
            <a:off x="1669415" y="3219450"/>
            <a:ext cx="6724650" cy="3639185"/>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56235" y="996950"/>
            <a:ext cx="4221480" cy="368300"/>
          </a:xfrm>
          <a:prstGeom prst="rect">
            <a:avLst/>
          </a:prstGeom>
          <a:noFill/>
        </p:spPr>
        <p:txBody>
          <a:bodyPr wrap="none" rtlCol="0" anchor="t">
            <a:spAutoFit/>
          </a:bodyPr>
          <a:lstStyle/>
          <a:p>
            <a:r>
              <a:rPr lang="en-US">
                <a:solidFill>
                  <a:schemeClr val="bg1">
                    <a:lumMod val="50000"/>
                  </a:schemeClr>
                </a:solidFill>
              </a:rPr>
              <a:t>Step1 : Drag </a:t>
            </a:r>
            <a:r>
              <a:rPr lang="en-US" b="1">
                <a:solidFill>
                  <a:schemeClr val="accent1"/>
                </a:solidFill>
              </a:rPr>
              <a:t>region </a:t>
            </a:r>
            <a:r>
              <a:rPr lang="en-US">
                <a:solidFill>
                  <a:schemeClr val="bg1">
                    <a:lumMod val="50000"/>
                  </a:schemeClr>
                </a:solidFill>
              </a:rPr>
              <a:t>dimension to Filter </a:t>
            </a:r>
          </a:p>
        </p:txBody>
      </p:sp>
      <p:pic>
        <p:nvPicPr>
          <p:cNvPr id="3" name="Picture 2" descr="Filter PopUp"/>
          <p:cNvPicPr>
            <a:picLocks noChangeAspect="1"/>
          </p:cNvPicPr>
          <p:nvPr/>
        </p:nvPicPr>
        <p:blipFill>
          <a:blip r:embed="rId4"/>
          <a:srcRect l="366" t="340" r="986" b="1449"/>
          <a:stretch>
            <a:fillRect/>
          </a:stretch>
        </p:blipFill>
        <p:spPr>
          <a:xfrm>
            <a:off x="1055370" y="2512695"/>
            <a:ext cx="3418840" cy="4235450"/>
          </a:xfrm>
          <a:prstGeom prst="rect">
            <a:avLst/>
          </a:prstGeom>
        </p:spPr>
      </p:pic>
      <p:pic>
        <p:nvPicPr>
          <p:cNvPr id="4" name="Picture 3" descr="Drag Filter"/>
          <p:cNvPicPr>
            <a:picLocks noChangeAspect="1"/>
          </p:cNvPicPr>
          <p:nvPr/>
        </p:nvPicPr>
        <p:blipFill>
          <a:blip r:embed="rId5"/>
          <a:stretch>
            <a:fillRect/>
          </a:stretch>
        </p:blipFill>
        <p:spPr>
          <a:xfrm>
            <a:off x="1193165" y="1425575"/>
            <a:ext cx="1424940" cy="655955"/>
          </a:xfrm>
          <a:prstGeom prst="rect">
            <a:avLst/>
          </a:prstGeom>
        </p:spPr>
      </p:pic>
      <p:sp>
        <p:nvSpPr>
          <p:cNvPr id="12" name="文本框 8"/>
          <p:cNvSpPr txBox="1"/>
          <p:nvPr>
            <p:custDataLst>
              <p:tags r:id="rId2"/>
            </p:custDataLst>
          </p:nvPr>
        </p:nvSpPr>
        <p:spPr>
          <a:xfrm>
            <a:off x="545465" y="19685"/>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Filter Data</a:t>
            </a:r>
          </a:p>
        </p:txBody>
      </p:sp>
      <p:sp>
        <p:nvSpPr>
          <p:cNvPr id="13" name="Text Box 12"/>
          <p:cNvSpPr txBox="1"/>
          <p:nvPr/>
        </p:nvSpPr>
        <p:spPr>
          <a:xfrm>
            <a:off x="356235" y="2144395"/>
            <a:ext cx="10765790" cy="368300"/>
          </a:xfrm>
          <a:prstGeom prst="rect">
            <a:avLst/>
          </a:prstGeom>
          <a:noFill/>
        </p:spPr>
        <p:txBody>
          <a:bodyPr wrap="none" rtlCol="0" anchor="t">
            <a:spAutoFit/>
          </a:bodyPr>
          <a:lstStyle/>
          <a:p>
            <a:r>
              <a:rPr lang="en-US">
                <a:solidFill>
                  <a:schemeClr val="bg1">
                    <a:lumMod val="50000"/>
                  </a:schemeClr>
                </a:solidFill>
              </a:rPr>
              <a:t>Step2 : when filter windows show, select </a:t>
            </a:r>
            <a:r>
              <a:rPr lang="en-US" b="1">
                <a:solidFill>
                  <a:schemeClr val="accent1"/>
                </a:solidFill>
              </a:rPr>
              <a:t>West value</a:t>
            </a:r>
            <a:r>
              <a:rPr lang="en-US">
                <a:solidFill>
                  <a:schemeClr val="bg1">
                    <a:lumMod val="50000"/>
                  </a:schemeClr>
                </a:solidFill>
              </a:rPr>
              <a:t> by checked the </a:t>
            </a:r>
            <a:r>
              <a:rPr lang="en-US" b="1">
                <a:solidFill>
                  <a:schemeClr val="accent1"/>
                </a:solidFill>
              </a:rPr>
              <a:t>West Check box</a:t>
            </a:r>
            <a:r>
              <a:rPr lang="en-US">
                <a:solidFill>
                  <a:schemeClr val="bg1">
                    <a:lumMod val="50000"/>
                  </a:schemeClr>
                </a:solidFill>
              </a:rPr>
              <a:t> and then click ok </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6685" y="741680"/>
            <a:ext cx="6342380" cy="368300"/>
          </a:xfrm>
          <a:prstGeom prst="rect">
            <a:avLst/>
          </a:prstGeom>
          <a:noFill/>
        </p:spPr>
        <p:txBody>
          <a:bodyPr wrap="none" rtlCol="0" anchor="t">
            <a:spAutoFit/>
          </a:bodyPr>
          <a:lstStyle/>
          <a:p>
            <a:r>
              <a:rPr lang="en-US">
                <a:solidFill>
                  <a:schemeClr val="bg1">
                    <a:lumMod val="50000"/>
                  </a:schemeClr>
                </a:solidFill>
              </a:rPr>
              <a:t>Step3 : right click on </a:t>
            </a:r>
            <a:r>
              <a:rPr lang="en-US" b="1">
                <a:solidFill>
                  <a:schemeClr val="accent1"/>
                </a:solidFill>
              </a:rPr>
              <a:t>region </a:t>
            </a:r>
            <a:r>
              <a:rPr lang="en-US">
                <a:solidFill>
                  <a:schemeClr val="bg1">
                    <a:lumMod val="50000"/>
                  </a:schemeClr>
                </a:solidFill>
              </a:rPr>
              <a:t>filter and then choose show filter</a:t>
            </a:r>
          </a:p>
        </p:txBody>
      </p:sp>
      <p:pic>
        <p:nvPicPr>
          <p:cNvPr id="3" name="Picture 2" descr="Show Filter"/>
          <p:cNvPicPr>
            <a:picLocks noChangeAspect="1"/>
          </p:cNvPicPr>
          <p:nvPr/>
        </p:nvPicPr>
        <p:blipFill>
          <a:blip r:embed="rId4"/>
          <a:stretch>
            <a:fillRect/>
          </a:stretch>
        </p:blipFill>
        <p:spPr>
          <a:xfrm>
            <a:off x="4100830" y="1109980"/>
            <a:ext cx="1456690" cy="2006600"/>
          </a:xfrm>
          <a:prstGeom prst="rect">
            <a:avLst/>
          </a:prstGeom>
        </p:spPr>
      </p:pic>
      <p:sp>
        <p:nvSpPr>
          <p:cNvPr id="4" name="Text Box 3"/>
          <p:cNvSpPr txBox="1"/>
          <p:nvPr/>
        </p:nvSpPr>
        <p:spPr>
          <a:xfrm>
            <a:off x="146685" y="3119755"/>
            <a:ext cx="11003280" cy="368300"/>
          </a:xfrm>
          <a:prstGeom prst="rect">
            <a:avLst/>
          </a:prstGeom>
          <a:noFill/>
        </p:spPr>
        <p:txBody>
          <a:bodyPr wrap="square" rtlCol="0" anchor="t">
            <a:spAutoFit/>
          </a:bodyPr>
          <a:lstStyle/>
          <a:p>
            <a:r>
              <a:rPr lang="en-US">
                <a:solidFill>
                  <a:schemeClr val="bg1">
                    <a:lumMod val="50000"/>
                  </a:schemeClr>
                </a:solidFill>
              </a:rPr>
              <a:t>Step4 : right click button on region filter that was show and then choose </a:t>
            </a:r>
            <a:r>
              <a:rPr lang="en-US" b="1">
                <a:solidFill>
                  <a:schemeClr val="accent1"/>
                </a:solidFill>
              </a:rPr>
              <a:t>single value (dropdown)</a:t>
            </a:r>
          </a:p>
        </p:txBody>
      </p:sp>
      <p:pic>
        <p:nvPicPr>
          <p:cNvPr id="7" name="Picture 6" descr="filter type"/>
          <p:cNvPicPr>
            <a:picLocks noChangeAspect="1"/>
          </p:cNvPicPr>
          <p:nvPr/>
        </p:nvPicPr>
        <p:blipFill>
          <a:blip r:embed="rId5"/>
          <a:stretch>
            <a:fillRect/>
          </a:stretch>
        </p:blipFill>
        <p:spPr>
          <a:xfrm>
            <a:off x="1014730" y="4511040"/>
            <a:ext cx="1491615" cy="1303020"/>
          </a:xfrm>
          <a:prstGeom prst="rect">
            <a:avLst/>
          </a:prstGeom>
        </p:spPr>
      </p:pic>
      <p:pic>
        <p:nvPicPr>
          <p:cNvPr id="9" name="Picture 8" descr="filter type 2"/>
          <p:cNvPicPr>
            <a:picLocks noChangeAspect="1"/>
          </p:cNvPicPr>
          <p:nvPr/>
        </p:nvPicPr>
        <p:blipFill>
          <a:blip r:embed="rId6"/>
          <a:stretch>
            <a:fillRect/>
          </a:stretch>
        </p:blipFill>
        <p:spPr>
          <a:xfrm>
            <a:off x="4177665" y="3488055"/>
            <a:ext cx="1788160" cy="3348990"/>
          </a:xfrm>
          <a:prstGeom prst="rect">
            <a:avLst/>
          </a:prstGeom>
        </p:spPr>
      </p:pic>
      <p:pic>
        <p:nvPicPr>
          <p:cNvPr id="10" name="Picture 9" descr="region filter"/>
          <p:cNvPicPr>
            <a:picLocks noChangeAspect="1"/>
          </p:cNvPicPr>
          <p:nvPr/>
        </p:nvPicPr>
        <p:blipFill>
          <a:blip r:embed="rId7"/>
          <a:stretch>
            <a:fillRect/>
          </a:stretch>
        </p:blipFill>
        <p:spPr>
          <a:xfrm>
            <a:off x="1014730" y="1435100"/>
            <a:ext cx="1209040" cy="615950"/>
          </a:xfrm>
          <a:prstGeom prst="rect">
            <a:avLst/>
          </a:prstGeom>
        </p:spPr>
      </p:pic>
      <p:sp>
        <p:nvSpPr>
          <p:cNvPr id="11" name="Right Arrow 10"/>
          <p:cNvSpPr/>
          <p:nvPr/>
        </p:nvSpPr>
        <p:spPr>
          <a:xfrm>
            <a:off x="3013075" y="4986655"/>
            <a:ext cx="722630" cy="3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675890" y="1567180"/>
            <a:ext cx="722630" cy="3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6997700" y="4986655"/>
            <a:ext cx="722630" cy="3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ow filter 3"/>
          <p:cNvPicPr>
            <a:picLocks noChangeAspect="1"/>
          </p:cNvPicPr>
          <p:nvPr/>
        </p:nvPicPr>
        <p:blipFill>
          <a:blip r:embed="rId8"/>
          <a:stretch>
            <a:fillRect/>
          </a:stretch>
        </p:blipFill>
        <p:spPr>
          <a:xfrm>
            <a:off x="8519795" y="4776470"/>
            <a:ext cx="1495425" cy="561975"/>
          </a:xfrm>
          <a:prstGeom prst="rect">
            <a:avLst/>
          </a:prstGeom>
        </p:spPr>
      </p:pic>
      <p:sp>
        <p:nvSpPr>
          <p:cNvPr id="13" name="文本框 8"/>
          <p:cNvSpPr txBox="1"/>
          <p:nvPr>
            <p:custDataLst>
              <p:tags r:id="rId2"/>
            </p:custDataLst>
          </p:nvPr>
        </p:nvSpPr>
        <p:spPr>
          <a:xfrm>
            <a:off x="545465" y="113665"/>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Show Filter</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 data visualization?</a:t>
            </a:r>
          </a:p>
        </p:txBody>
      </p:sp>
      <p:sp>
        <p:nvSpPr>
          <p:cNvPr id="4" name="Content Placeholder 3"/>
          <p:cNvSpPr>
            <a:spLocks noGrp="1"/>
          </p:cNvSpPr>
          <p:nvPr>
            <p:ph idx="1"/>
          </p:nvPr>
        </p:nvSpPr>
        <p:spPr>
          <a:xfrm>
            <a:off x="838200" y="1822450"/>
            <a:ext cx="9709150" cy="3572510"/>
          </a:xfrm>
        </p:spPr>
        <p:txBody>
          <a:bodyPr>
            <a:normAutofit/>
          </a:bodyPr>
          <a:lstStyle/>
          <a:p>
            <a:pPr marL="0" indent="0" algn="ctr">
              <a:buNone/>
            </a:pPr>
            <a:r>
              <a:rPr lang="en-US" sz="3200" dirty="0"/>
              <a:t>Data Visualization Amplifies Your Messaging</a:t>
            </a:r>
          </a:p>
          <a:p>
            <a:pPr marL="0" indent="0" algn="ctr">
              <a:buNone/>
            </a:pPr>
            <a:endParaRPr lang="en-US" sz="3200" dirty="0"/>
          </a:p>
          <a:p>
            <a:pPr marL="0" indent="0" algn="ctr">
              <a:buNone/>
            </a:pPr>
            <a:r>
              <a:rPr lang="en-US" sz="3200" dirty="0"/>
              <a:t>Data Visualization Provides Clearer Understanding</a:t>
            </a:r>
          </a:p>
          <a:p>
            <a:pPr marL="0" indent="0" algn="ctr">
              <a:buNone/>
            </a:pPr>
            <a:endParaRPr lang="en-US" sz="3200" dirty="0"/>
          </a:p>
          <a:p>
            <a:pPr marL="0" indent="0" algn="ctr">
              <a:buNone/>
            </a:pPr>
            <a:r>
              <a:rPr lang="en-US" sz="3200" dirty="0"/>
              <a:t>Data Visualization Aids Decision Analysis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7660" y="641985"/>
            <a:ext cx="8666480" cy="368300"/>
          </a:xfrm>
          <a:prstGeom prst="rect">
            <a:avLst/>
          </a:prstGeom>
          <a:noFill/>
        </p:spPr>
        <p:txBody>
          <a:bodyPr wrap="none" rtlCol="0" anchor="t">
            <a:spAutoFit/>
          </a:bodyPr>
          <a:lstStyle/>
          <a:p>
            <a:r>
              <a:rPr lang="en-US">
                <a:solidFill>
                  <a:schemeClr val="bg1">
                    <a:lumMod val="50000"/>
                  </a:schemeClr>
                </a:solidFill>
              </a:rPr>
              <a:t>Step1 : sort </a:t>
            </a:r>
            <a:r>
              <a:rPr lang="en-US" b="1">
                <a:solidFill>
                  <a:schemeClr val="accent1"/>
                </a:solidFill>
              </a:rPr>
              <a:t>state </a:t>
            </a:r>
            <a:r>
              <a:rPr lang="en-US">
                <a:solidFill>
                  <a:schemeClr val="bg1">
                    <a:lumMod val="50000"/>
                  </a:schemeClr>
                </a:solidFill>
              </a:rPr>
              <a:t>base on sales by click on header of </a:t>
            </a:r>
            <a:r>
              <a:rPr lang="en-US" b="1">
                <a:solidFill>
                  <a:schemeClr val="accent1"/>
                </a:solidFill>
              </a:rPr>
              <a:t>state </a:t>
            </a:r>
            <a:r>
              <a:rPr lang="en-US">
                <a:solidFill>
                  <a:schemeClr val="bg1">
                    <a:lumMod val="50000"/>
                  </a:schemeClr>
                </a:solidFill>
              </a:rPr>
              <a:t>and choose sum(sales) </a:t>
            </a:r>
          </a:p>
        </p:txBody>
      </p:sp>
      <p:pic>
        <p:nvPicPr>
          <p:cNvPr id="6" name="Picture 5" descr="sort view"/>
          <p:cNvPicPr>
            <a:picLocks noChangeAspect="1"/>
          </p:cNvPicPr>
          <p:nvPr/>
        </p:nvPicPr>
        <p:blipFill>
          <a:blip r:embed="rId4"/>
          <a:stretch>
            <a:fillRect/>
          </a:stretch>
        </p:blipFill>
        <p:spPr>
          <a:xfrm>
            <a:off x="752475" y="1010285"/>
            <a:ext cx="9848850" cy="2472690"/>
          </a:xfrm>
          <a:prstGeom prst="rect">
            <a:avLst/>
          </a:prstGeom>
        </p:spPr>
      </p:pic>
      <p:pic>
        <p:nvPicPr>
          <p:cNvPr id="7" name="Picture 6" descr="sorting 2"/>
          <p:cNvPicPr>
            <a:picLocks noChangeAspect="1"/>
          </p:cNvPicPr>
          <p:nvPr/>
        </p:nvPicPr>
        <p:blipFill>
          <a:blip r:embed="rId5"/>
          <a:stretch>
            <a:fillRect/>
          </a:stretch>
        </p:blipFill>
        <p:spPr>
          <a:xfrm>
            <a:off x="752475" y="4307205"/>
            <a:ext cx="9901555" cy="2453640"/>
          </a:xfrm>
          <a:prstGeom prst="rect">
            <a:avLst/>
          </a:prstGeom>
        </p:spPr>
      </p:pic>
      <p:sp>
        <p:nvSpPr>
          <p:cNvPr id="12" name="Text Box 11"/>
          <p:cNvSpPr txBox="1"/>
          <p:nvPr/>
        </p:nvSpPr>
        <p:spPr>
          <a:xfrm>
            <a:off x="384810" y="3824605"/>
            <a:ext cx="4686935" cy="368300"/>
          </a:xfrm>
          <a:prstGeom prst="rect">
            <a:avLst/>
          </a:prstGeom>
          <a:noFill/>
        </p:spPr>
        <p:txBody>
          <a:bodyPr wrap="none" rtlCol="0" anchor="t">
            <a:spAutoFit/>
          </a:bodyPr>
          <a:lstStyle/>
          <a:p>
            <a:r>
              <a:rPr lang="en-US" altLang="zh-CN" dirty="0">
                <a:solidFill>
                  <a:schemeClr val="bg1">
                    <a:lumMod val="50000"/>
                  </a:schemeClr>
                </a:solidFill>
                <a:sym typeface="+mn-ea"/>
              </a:rPr>
              <a:t>Worksheet view will be show chart as below:</a:t>
            </a:r>
            <a:endParaRPr lang="en-US" altLang="zh-CN" b="1" dirty="0">
              <a:solidFill>
                <a:schemeClr val="accent1"/>
              </a:solidFill>
              <a:sym typeface="+mn-ea"/>
            </a:endParaRPr>
          </a:p>
        </p:txBody>
      </p:sp>
      <p:sp>
        <p:nvSpPr>
          <p:cNvPr id="13" name="文本框 8"/>
          <p:cNvSpPr txBox="1"/>
          <p:nvPr>
            <p:custDataLst>
              <p:tags r:id="rId2"/>
            </p:custDataLst>
          </p:nvPr>
        </p:nvSpPr>
        <p:spPr>
          <a:xfrm>
            <a:off x="545465" y="113665"/>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Sort Filter</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41960" y="937260"/>
            <a:ext cx="8486140" cy="645160"/>
          </a:xfrm>
          <a:prstGeom prst="rect">
            <a:avLst/>
          </a:prstGeom>
          <a:noFill/>
        </p:spPr>
        <p:txBody>
          <a:bodyPr wrap="square" rtlCol="0" anchor="t">
            <a:spAutoFit/>
          </a:bodyPr>
          <a:lstStyle/>
          <a:p>
            <a:r>
              <a:rPr lang="en-US">
                <a:solidFill>
                  <a:schemeClr val="bg1">
                    <a:lumMod val="50000"/>
                  </a:schemeClr>
                </a:solidFill>
              </a:rPr>
              <a:t>Step1 : Group ship class by Right click on </a:t>
            </a:r>
            <a:r>
              <a:rPr lang="en-US" b="1">
                <a:solidFill>
                  <a:schemeClr val="accent1"/>
                </a:solidFill>
              </a:rPr>
              <a:t>Ship mode</a:t>
            </a:r>
            <a:r>
              <a:rPr lang="en-US">
                <a:solidFill>
                  <a:schemeClr val="bg1">
                    <a:lumMod val="50000"/>
                  </a:schemeClr>
                </a:solidFill>
              </a:rPr>
              <a:t> dimension hover to create and then select Group as below</a:t>
            </a:r>
          </a:p>
        </p:txBody>
      </p:sp>
      <p:pic>
        <p:nvPicPr>
          <p:cNvPr id="5" name="Picture 4" descr="create group 1"/>
          <p:cNvPicPr>
            <a:picLocks noChangeAspect="1"/>
          </p:cNvPicPr>
          <p:nvPr/>
        </p:nvPicPr>
        <p:blipFill>
          <a:blip r:embed="rId4"/>
          <a:stretch>
            <a:fillRect/>
          </a:stretch>
        </p:blipFill>
        <p:spPr>
          <a:xfrm>
            <a:off x="441960" y="1917700"/>
            <a:ext cx="3282950" cy="4344670"/>
          </a:xfrm>
          <a:prstGeom prst="rect">
            <a:avLst/>
          </a:prstGeom>
        </p:spPr>
      </p:pic>
      <p:sp>
        <p:nvSpPr>
          <p:cNvPr id="13" name="文本框 8"/>
          <p:cNvSpPr txBox="1"/>
          <p:nvPr>
            <p:custDataLst>
              <p:tags r:id="rId2"/>
            </p:custDataLst>
          </p:nvPr>
        </p:nvSpPr>
        <p:spPr>
          <a:xfrm>
            <a:off x="545465" y="113665"/>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Grouping data</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96240" y="200660"/>
            <a:ext cx="11682095" cy="1476375"/>
          </a:xfrm>
          <a:prstGeom prst="rect">
            <a:avLst/>
          </a:prstGeom>
          <a:noFill/>
        </p:spPr>
        <p:txBody>
          <a:bodyPr wrap="square" rtlCol="0" anchor="t">
            <a:spAutoFit/>
          </a:bodyPr>
          <a:lstStyle/>
          <a:p>
            <a:r>
              <a:rPr lang="en-US">
                <a:solidFill>
                  <a:schemeClr val="bg1">
                    <a:lumMod val="50000"/>
                  </a:schemeClr>
                </a:solidFill>
              </a:rPr>
              <a:t>Step2 : </a:t>
            </a:r>
          </a:p>
          <a:p>
            <a:pPr algn="just"/>
            <a:r>
              <a:rPr lang="en-US">
                <a:solidFill>
                  <a:schemeClr val="bg1">
                    <a:lumMod val="50000"/>
                  </a:schemeClr>
                </a:solidFill>
              </a:rPr>
              <a:t>when group windows show, select on </a:t>
            </a:r>
            <a:r>
              <a:rPr lang="en-US" b="1">
                <a:solidFill>
                  <a:schemeClr val="accent1"/>
                </a:solidFill>
              </a:rPr>
              <a:t>First Class</a:t>
            </a:r>
            <a:r>
              <a:rPr lang="en-US">
                <a:solidFill>
                  <a:schemeClr val="bg1">
                    <a:lumMod val="50000"/>
                  </a:schemeClr>
                </a:solidFill>
              </a:rPr>
              <a:t> value and then click group button and naming group as  Premium after that drag </a:t>
            </a:r>
            <a:r>
              <a:rPr lang="en-US" b="1">
                <a:solidFill>
                  <a:schemeClr val="accent1"/>
                </a:solidFill>
              </a:rPr>
              <a:t>Same Day</a:t>
            </a:r>
            <a:r>
              <a:rPr lang="en-US">
                <a:solidFill>
                  <a:schemeClr val="bg1">
                    <a:lumMod val="50000"/>
                  </a:schemeClr>
                </a:solidFill>
              </a:rPr>
              <a:t> value to Premium Group. do it same for value </a:t>
            </a:r>
            <a:r>
              <a:rPr lang="en-US" b="1">
                <a:solidFill>
                  <a:schemeClr val="accent1"/>
                </a:solidFill>
              </a:rPr>
              <a:t>second class</a:t>
            </a:r>
            <a:r>
              <a:rPr lang="en-US">
                <a:solidFill>
                  <a:schemeClr val="bg1">
                    <a:lumMod val="50000"/>
                  </a:schemeClr>
                </a:solidFill>
              </a:rPr>
              <a:t> and </a:t>
            </a:r>
            <a:r>
              <a:rPr lang="en-US" b="1">
                <a:solidFill>
                  <a:schemeClr val="accent1"/>
                </a:solidFill>
              </a:rPr>
              <a:t>standard class</a:t>
            </a:r>
            <a:r>
              <a:rPr lang="en-US">
                <a:solidFill>
                  <a:schemeClr val="bg1">
                    <a:lumMod val="50000"/>
                  </a:schemeClr>
                </a:solidFill>
              </a:rPr>
              <a:t> and naming group as standard. rename Field Name as Ship Class and click OK</a:t>
            </a:r>
          </a:p>
          <a:p>
            <a:endParaRPr lang="en-US">
              <a:solidFill>
                <a:schemeClr val="bg1">
                  <a:lumMod val="50000"/>
                </a:schemeClr>
              </a:solidFill>
            </a:endParaRPr>
          </a:p>
        </p:txBody>
      </p:sp>
      <p:pic>
        <p:nvPicPr>
          <p:cNvPr id="2" name="Picture 1" descr="Create Group 2"/>
          <p:cNvPicPr>
            <a:picLocks noChangeAspect="1"/>
          </p:cNvPicPr>
          <p:nvPr/>
        </p:nvPicPr>
        <p:blipFill>
          <a:blip r:embed="rId3"/>
          <a:stretch>
            <a:fillRect/>
          </a:stretch>
        </p:blipFill>
        <p:spPr>
          <a:xfrm>
            <a:off x="4185920" y="1557020"/>
            <a:ext cx="3820160" cy="414401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89560" y="168275"/>
            <a:ext cx="4691380" cy="368300"/>
          </a:xfrm>
          <a:prstGeom prst="rect">
            <a:avLst/>
          </a:prstGeom>
          <a:noFill/>
        </p:spPr>
        <p:txBody>
          <a:bodyPr wrap="none" rtlCol="0" anchor="t">
            <a:spAutoFit/>
          </a:bodyPr>
          <a:lstStyle/>
          <a:p>
            <a:r>
              <a:rPr lang="en-US">
                <a:solidFill>
                  <a:schemeClr val="bg1">
                    <a:lumMod val="50000"/>
                  </a:schemeClr>
                </a:solidFill>
              </a:rPr>
              <a:t>Step3 : Drag </a:t>
            </a:r>
            <a:r>
              <a:rPr lang="en-US" b="1">
                <a:solidFill>
                  <a:schemeClr val="accent1"/>
                </a:solidFill>
              </a:rPr>
              <a:t>Ship Class </a:t>
            </a:r>
            <a:r>
              <a:rPr lang="en-US">
                <a:solidFill>
                  <a:schemeClr val="bg1">
                    <a:lumMod val="50000"/>
                  </a:schemeClr>
                </a:solidFill>
              </a:rPr>
              <a:t>dimension to Filter </a:t>
            </a:r>
          </a:p>
        </p:txBody>
      </p:sp>
      <p:sp>
        <p:nvSpPr>
          <p:cNvPr id="8" name="Text Box 7"/>
          <p:cNvSpPr txBox="1"/>
          <p:nvPr/>
        </p:nvSpPr>
        <p:spPr>
          <a:xfrm>
            <a:off x="356235" y="1877695"/>
            <a:ext cx="11231880" cy="368300"/>
          </a:xfrm>
          <a:prstGeom prst="rect">
            <a:avLst/>
          </a:prstGeom>
          <a:noFill/>
        </p:spPr>
        <p:txBody>
          <a:bodyPr wrap="none" rtlCol="0" anchor="t">
            <a:spAutoFit/>
          </a:bodyPr>
          <a:lstStyle/>
          <a:p>
            <a:r>
              <a:rPr lang="en-US">
                <a:solidFill>
                  <a:schemeClr val="bg1">
                    <a:lumMod val="50000"/>
                  </a:schemeClr>
                </a:solidFill>
              </a:rPr>
              <a:t>Step4 : when filter windows show, select </a:t>
            </a:r>
            <a:r>
              <a:rPr lang="en-US" b="1">
                <a:solidFill>
                  <a:schemeClr val="accent1"/>
                </a:solidFill>
              </a:rPr>
              <a:t>premium value</a:t>
            </a:r>
            <a:r>
              <a:rPr lang="en-US">
                <a:solidFill>
                  <a:schemeClr val="bg1">
                    <a:lumMod val="50000"/>
                  </a:schemeClr>
                </a:solidFill>
              </a:rPr>
              <a:t> by checked </a:t>
            </a:r>
            <a:r>
              <a:rPr lang="en-US" b="1">
                <a:solidFill>
                  <a:schemeClr val="accent1"/>
                </a:solidFill>
              </a:rPr>
              <a:t>premium Check box</a:t>
            </a:r>
            <a:r>
              <a:rPr lang="en-US">
                <a:solidFill>
                  <a:schemeClr val="bg1">
                    <a:lumMod val="50000"/>
                  </a:schemeClr>
                </a:solidFill>
              </a:rPr>
              <a:t> and then click ok </a:t>
            </a:r>
          </a:p>
        </p:txBody>
      </p:sp>
      <p:pic>
        <p:nvPicPr>
          <p:cNvPr id="5" name="Picture 4" descr="Filter Ship Class"/>
          <p:cNvPicPr>
            <a:picLocks noChangeAspect="1"/>
          </p:cNvPicPr>
          <p:nvPr/>
        </p:nvPicPr>
        <p:blipFill>
          <a:blip r:embed="rId3"/>
          <a:stretch>
            <a:fillRect/>
          </a:stretch>
        </p:blipFill>
        <p:spPr>
          <a:xfrm>
            <a:off x="994410" y="609600"/>
            <a:ext cx="1809750" cy="838200"/>
          </a:xfrm>
          <a:prstGeom prst="rect">
            <a:avLst/>
          </a:prstGeom>
        </p:spPr>
      </p:pic>
      <p:pic>
        <p:nvPicPr>
          <p:cNvPr id="6" name="Picture 5" descr="Filter Ship class 2"/>
          <p:cNvPicPr>
            <a:picLocks noChangeAspect="1"/>
          </p:cNvPicPr>
          <p:nvPr/>
        </p:nvPicPr>
        <p:blipFill>
          <a:blip r:embed="rId4"/>
          <a:stretch>
            <a:fillRect/>
          </a:stretch>
        </p:blipFill>
        <p:spPr>
          <a:xfrm>
            <a:off x="994410" y="2364105"/>
            <a:ext cx="3458210" cy="4301490"/>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8"/>
          <p:cNvSpPr txBox="1"/>
          <p:nvPr>
            <p:custDataLst>
              <p:tags r:id="rId2"/>
            </p:custDataLst>
          </p:nvPr>
        </p:nvSpPr>
        <p:spPr>
          <a:xfrm>
            <a:off x="545465" y="113665"/>
            <a:ext cx="6004560" cy="628015"/>
          </a:xfrm>
          <a:prstGeom prst="rect">
            <a:avLst/>
          </a:prstGeom>
          <a:noFill/>
        </p:spPr>
        <p:txBody>
          <a:bodyPr wrap="square">
            <a:normAutofit fontScale="97500"/>
          </a:bodyPr>
          <a:lstStyle/>
          <a:p>
            <a:pPr>
              <a:defRPr/>
            </a:pPr>
            <a:r>
              <a:rPr lang="en-US" altLang="zh-CN" sz="3600" b="1" spc="169" dirty="0">
                <a:solidFill>
                  <a:schemeClr val="accent1"/>
                </a:solidFill>
                <a:latin typeface="+mj-lt"/>
                <a:cs typeface="+mj-lt"/>
              </a:rPr>
              <a:t>Creating Hierarchies</a:t>
            </a:r>
          </a:p>
        </p:txBody>
      </p:sp>
      <p:pic>
        <p:nvPicPr>
          <p:cNvPr id="2" name="Picture 1" descr="create hierarcies 1"/>
          <p:cNvPicPr>
            <a:picLocks noChangeAspect="1"/>
          </p:cNvPicPr>
          <p:nvPr/>
        </p:nvPicPr>
        <p:blipFill>
          <a:blip r:embed="rId4"/>
          <a:stretch>
            <a:fillRect/>
          </a:stretch>
        </p:blipFill>
        <p:spPr>
          <a:xfrm>
            <a:off x="1355090" y="1412240"/>
            <a:ext cx="2209800" cy="4491355"/>
          </a:xfrm>
          <a:prstGeom prst="rect">
            <a:avLst/>
          </a:prstGeom>
        </p:spPr>
      </p:pic>
      <p:sp>
        <p:nvSpPr>
          <p:cNvPr id="3" name="Text Box 2"/>
          <p:cNvSpPr txBox="1"/>
          <p:nvPr/>
        </p:nvSpPr>
        <p:spPr>
          <a:xfrm>
            <a:off x="441960" y="937260"/>
            <a:ext cx="9620250" cy="368300"/>
          </a:xfrm>
          <a:prstGeom prst="rect">
            <a:avLst/>
          </a:prstGeom>
          <a:noFill/>
        </p:spPr>
        <p:txBody>
          <a:bodyPr wrap="square" rtlCol="0" anchor="t">
            <a:spAutoFit/>
          </a:bodyPr>
          <a:lstStyle/>
          <a:p>
            <a:r>
              <a:rPr lang="en-US">
                <a:solidFill>
                  <a:schemeClr val="bg1">
                    <a:lumMod val="50000"/>
                  </a:schemeClr>
                </a:solidFill>
              </a:rPr>
              <a:t>Step1 : Hold Ctrl + select dimension </a:t>
            </a:r>
            <a:r>
              <a:rPr lang="en-US" b="1">
                <a:solidFill>
                  <a:schemeClr val="accent1"/>
                </a:solidFill>
              </a:rPr>
              <a:t>Country</a:t>
            </a:r>
            <a:r>
              <a:rPr lang="en-US">
                <a:solidFill>
                  <a:schemeClr val="bg1">
                    <a:lumMod val="50000"/>
                  </a:schemeClr>
                </a:solidFill>
              </a:rPr>
              <a:t>, </a:t>
            </a:r>
            <a:r>
              <a:rPr lang="en-US" b="1">
                <a:solidFill>
                  <a:schemeClr val="accent1"/>
                </a:solidFill>
              </a:rPr>
              <a:t>Region</a:t>
            </a:r>
            <a:r>
              <a:rPr lang="en-US">
                <a:solidFill>
                  <a:schemeClr val="bg1">
                    <a:lumMod val="50000"/>
                  </a:schemeClr>
                </a:solidFill>
              </a:rPr>
              <a:t>, </a:t>
            </a:r>
            <a:r>
              <a:rPr lang="en-US" b="1">
                <a:solidFill>
                  <a:schemeClr val="accent1"/>
                </a:solidFill>
              </a:rPr>
              <a:t>City</a:t>
            </a:r>
            <a:r>
              <a:rPr lang="en-US">
                <a:solidFill>
                  <a:schemeClr val="bg1">
                    <a:lumMod val="50000"/>
                  </a:schemeClr>
                </a:solidFill>
              </a:rPr>
              <a:t>, </a:t>
            </a:r>
            <a:r>
              <a:rPr lang="en-US" b="1">
                <a:solidFill>
                  <a:schemeClr val="accent1"/>
                </a:solidFill>
              </a:rPr>
              <a:t>State</a:t>
            </a:r>
            <a:r>
              <a:rPr lang="en-US">
                <a:solidFill>
                  <a:schemeClr val="bg1">
                    <a:lumMod val="50000"/>
                  </a:schemeClr>
                </a:solidFill>
              </a:rPr>
              <a:t>, and </a:t>
            </a:r>
            <a:r>
              <a:rPr lang="en-US" b="1">
                <a:solidFill>
                  <a:schemeClr val="accent1"/>
                </a:solidFill>
              </a:rPr>
              <a:t>Postal Code</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eate Hierarchy"/>
          <p:cNvPicPr>
            <a:picLocks noChangeAspect="1"/>
          </p:cNvPicPr>
          <p:nvPr/>
        </p:nvPicPr>
        <p:blipFill>
          <a:blip r:embed="rId3"/>
          <a:stretch>
            <a:fillRect/>
          </a:stretch>
        </p:blipFill>
        <p:spPr>
          <a:xfrm>
            <a:off x="1327785" y="648335"/>
            <a:ext cx="3058160" cy="2477135"/>
          </a:xfrm>
          <a:prstGeom prst="rect">
            <a:avLst/>
          </a:prstGeom>
        </p:spPr>
      </p:pic>
      <p:sp>
        <p:nvSpPr>
          <p:cNvPr id="3" name="Text Box 2"/>
          <p:cNvSpPr txBox="1"/>
          <p:nvPr/>
        </p:nvSpPr>
        <p:spPr>
          <a:xfrm>
            <a:off x="432435" y="280035"/>
            <a:ext cx="10525125" cy="368300"/>
          </a:xfrm>
          <a:prstGeom prst="rect">
            <a:avLst/>
          </a:prstGeom>
          <a:noFill/>
        </p:spPr>
        <p:txBody>
          <a:bodyPr wrap="square" rtlCol="0" anchor="t">
            <a:spAutoFit/>
          </a:bodyPr>
          <a:lstStyle/>
          <a:p>
            <a:r>
              <a:rPr lang="en-US" dirty="0">
                <a:solidFill>
                  <a:schemeClr val="bg1">
                    <a:lumMod val="50000"/>
                  </a:schemeClr>
                </a:solidFill>
              </a:rPr>
              <a:t>Step2 : Right Click on the selected dimension and go to </a:t>
            </a:r>
            <a:r>
              <a:rPr lang="en-US" b="1" dirty="0">
                <a:solidFill>
                  <a:schemeClr val="accent1"/>
                </a:solidFill>
              </a:rPr>
              <a:t>Hierarchy  </a:t>
            </a:r>
            <a:r>
              <a:rPr lang="en-US" dirty="0">
                <a:solidFill>
                  <a:schemeClr val="bg1">
                    <a:lumMod val="50000"/>
                  </a:schemeClr>
                </a:solidFill>
                <a:sym typeface="+mn-ea"/>
              </a:rPr>
              <a:t>and then </a:t>
            </a:r>
            <a:r>
              <a:rPr lang="en-US" b="1" dirty="0">
                <a:solidFill>
                  <a:schemeClr val="accent1"/>
                </a:solidFill>
                <a:sym typeface="+mn-ea"/>
              </a:rPr>
              <a:t>Create Hierarchy</a:t>
            </a:r>
          </a:p>
        </p:txBody>
      </p:sp>
      <p:sp>
        <p:nvSpPr>
          <p:cNvPr id="4" name="Text Box 3"/>
          <p:cNvSpPr txBox="1"/>
          <p:nvPr/>
        </p:nvSpPr>
        <p:spPr>
          <a:xfrm>
            <a:off x="432435" y="3340735"/>
            <a:ext cx="10525125" cy="368300"/>
          </a:xfrm>
          <a:prstGeom prst="rect">
            <a:avLst/>
          </a:prstGeom>
          <a:noFill/>
        </p:spPr>
        <p:txBody>
          <a:bodyPr wrap="square" rtlCol="0" anchor="t">
            <a:spAutoFit/>
          </a:bodyPr>
          <a:lstStyle/>
          <a:p>
            <a:r>
              <a:rPr lang="en-US">
                <a:solidFill>
                  <a:schemeClr val="bg1">
                    <a:lumMod val="50000"/>
                  </a:schemeClr>
                </a:solidFill>
              </a:rPr>
              <a:t>Step3 : when Create Hierarchy windows show naming hierarchy as </a:t>
            </a:r>
            <a:r>
              <a:rPr lang="en-US" b="1">
                <a:solidFill>
                  <a:schemeClr val="accent1"/>
                </a:solidFill>
              </a:rPr>
              <a:t>Location </a:t>
            </a:r>
            <a:r>
              <a:rPr lang="en-US">
                <a:solidFill>
                  <a:schemeClr val="bg1">
                    <a:lumMod val="50000"/>
                  </a:schemeClr>
                </a:solidFill>
                <a:sym typeface="+mn-ea"/>
              </a:rPr>
              <a:t>and then click ok</a:t>
            </a:r>
            <a:r>
              <a:rPr lang="en-US" b="1">
                <a:solidFill>
                  <a:schemeClr val="accent1"/>
                </a:solidFill>
              </a:rPr>
              <a:t> </a:t>
            </a:r>
            <a:endParaRPr lang="en-US" b="1">
              <a:solidFill>
                <a:schemeClr val="accent1"/>
              </a:solidFill>
              <a:sym typeface="+mn-ea"/>
            </a:endParaRPr>
          </a:p>
        </p:txBody>
      </p:sp>
      <p:pic>
        <p:nvPicPr>
          <p:cNvPr id="5" name="Picture 4" descr="create hierarchy 3"/>
          <p:cNvPicPr>
            <a:picLocks noChangeAspect="1"/>
          </p:cNvPicPr>
          <p:nvPr/>
        </p:nvPicPr>
        <p:blipFill>
          <a:blip r:embed="rId4"/>
          <a:stretch>
            <a:fillRect/>
          </a:stretch>
        </p:blipFill>
        <p:spPr>
          <a:xfrm>
            <a:off x="1221740" y="3709035"/>
            <a:ext cx="3423920" cy="939800"/>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37185" y="176530"/>
            <a:ext cx="11257280" cy="645160"/>
          </a:xfrm>
          <a:prstGeom prst="rect">
            <a:avLst/>
          </a:prstGeom>
          <a:noFill/>
        </p:spPr>
        <p:txBody>
          <a:bodyPr wrap="square" rtlCol="0" anchor="t">
            <a:spAutoFit/>
          </a:bodyPr>
          <a:lstStyle/>
          <a:p>
            <a:pPr algn="l"/>
            <a:r>
              <a:rPr lang="en-US" altLang="zh-CN" b="1" dirty="0">
                <a:solidFill>
                  <a:schemeClr val="accent1"/>
                </a:solidFill>
                <a:sym typeface="+mn-ea"/>
              </a:rPr>
              <a:t>Location</a:t>
            </a:r>
            <a:r>
              <a:rPr lang="en-US" altLang="zh-CN" dirty="0">
                <a:solidFill>
                  <a:schemeClr val="bg1">
                    <a:lumMod val="50000"/>
                  </a:schemeClr>
                </a:solidFill>
                <a:sym typeface="+mn-ea"/>
              </a:rPr>
              <a:t> Hierarcy directly appear to the dimension. </a:t>
            </a:r>
          </a:p>
          <a:p>
            <a:pPr algn="l"/>
            <a:r>
              <a:rPr lang="en-US" altLang="zh-CN" dirty="0">
                <a:solidFill>
                  <a:schemeClr val="bg1">
                    <a:lumMod val="50000"/>
                  </a:schemeClr>
                </a:solidFill>
                <a:sym typeface="+mn-ea"/>
              </a:rPr>
              <a:t>the Hierarchy can expand to see all dimension in hirarchy and dimension inside can be sorted</a:t>
            </a:r>
          </a:p>
        </p:txBody>
      </p:sp>
      <p:pic>
        <p:nvPicPr>
          <p:cNvPr id="4" name="Picture 3" descr="New Hierarchy 2"/>
          <p:cNvPicPr>
            <a:picLocks noChangeAspect="1"/>
          </p:cNvPicPr>
          <p:nvPr/>
        </p:nvPicPr>
        <p:blipFill>
          <a:blip r:embed="rId3"/>
          <a:stretch>
            <a:fillRect/>
          </a:stretch>
        </p:blipFill>
        <p:spPr>
          <a:xfrm>
            <a:off x="2528570" y="1358900"/>
            <a:ext cx="1838960" cy="3092450"/>
          </a:xfrm>
          <a:prstGeom prst="rect">
            <a:avLst/>
          </a:prstGeom>
        </p:spPr>
      </p:pic>
      <p:sp>
        <p:nvSpPr>
          <p:cNvPr id="5" name="Right Arrow 4"/>
          <p:cNvSpPr/>
          <p:nvPr/>
        </p:nvSpPr>
        <p:spPr>
          <a:xfrm>
            <a:off x="5171440" y="2129155"/>
            <a:ext cx="722630" cy="3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ew Hierarchy 3"/>
          <p:cNvPicPr>
            <a:picLocks noChangeAspect="1"/>
          </p:cNvPicPr>
          <p:nvPr/>
        </p:nvPicPr>
        <p:blipFill>
          <a:blip r:embed="rId4"/>
          <a:stretch>
            <a:fillRect/>
          </a:stretch>
        </p:blipFill>
        <p:spPr>
          <a:xfrm>
            <a:off x="6533515" y="1358900"/>
            <a:ext cx="1830070" cy="3961765"/>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lstStyle/>
          <a:p>
            <a:r>
              <a:rPr lang="en-US" altLang="zh-CN" dirty="0">
                <a:solidFill>
                  <a:srgbClr val="1198EB"/>
                </a:solidFill>
              </a:rPr>
              <a:t>CHA</a:t>
            </a:r>
            <a:r>
              <a:rPr lang="en-US" altLang="zh-CN" dirty="0"/>
              <a:t>PTER 4</a:t>
            </a:r>
            <a:endParaRPr lang="zh-CN" altLang="en-US" dirty="0"/>
          </a:p>
        </p:txBody>
      </p:sp>
      <p:sp>
        <p:nvSpPr>
          <p:cNvPr id="6" name="标题 1"/>
          <p:cNvSpPr>
            <a:spLocks noGrp="1"/>
          </p:cNvSpPr>
          <p:nvPr>
            <p:custDataLst>
              <p:tags r:id="rId3"/>
            </p:custDataLst>
          </p:nvPr>
        </p:nvSpPr>
        <p:spPr>
          <a:xfrm>
            <a:off x="2621280" y="2960370"/>
            <a:ext cx="6836410" cy="859790"/>
          </a:xfrm>
          <a:prstGeom prst="rect">
            <a:avLst/>
          </a:prstGeom>
        </p:spPr>
        <p:txBody>
          <a:bodyPr vert="horz" lIns="91440" tIns="45720" rIns="91440" bIns="45720" rtlCol="0" anchor="ctr">
            <a:normAutofit fontScale="875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r>
              <a:rPr lang="en-US" dirty="0"/>
              <a:t>Measure Name and Measure Value</a:t>
            </a:r>
          </a:p>
        </p:txBody>
      </p:sp>
    </p:spTree>
    <p:custDataLst>
      <p:tags r:id="rId1"/>
    </p:custDataLst>
    <p:extLst>
      <p:ext uri="{BB962C8B-B14F-4D97-AF65-F5344CB8AC3E}">
        <p14:creationId xmlns:p14="http://schemas.microsoft.com/office/powerpoint/2010/main" val="3153381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9C1E04-E466-4DDC-85C1-E5B8DE662924}"/>
              </a:ext>
            </a:extLst>
          </p:cNvPr>
          <p:cNvSpPr>
            <a:spLocks noGrp="1"/>
          </p:cNvSpPr>
          <p:nvPr>
            <p:ph idx="1"/>
          </p:nvPr>
        </p:nvSpPr>
        <p:spPr>
          <a:xfrm>
            <a:off x="838199" y="600891"/>
            <a:ext cx="10543903" cy="5913120"/>
          </a:xfrm>
        </p:spPr>
        <p:txBody>
          <a:bodyPr>
            <a:normAutofit/>
          </a:bodyPr>
          <a:lstStyle/>
          <a:p>
            <a:pPr marL="0" indent="0">
              <a:buNone/>
            </a:pPr>
            <a:r>
              <a:rPr lang="en-US" sz="2000" b="1" dirty="0">
                <a:solidFill>
                  <a:schemeClr val="accent1"/>
                </a:solidFill>
              </a:rPr>
              <a:t>Measure Name and Measure value </a:t>
            </a:r>
            <a:r>
              <a:rPr lang="en-US" sz="2000" dirty="0"/>
              <a:t>are field that tableau automatically creates to enable certain type analyses.</a:t>
            </a:r>
          </a:p>
          <a:p>
            <a:pPr marL="0" indent="0">
              <a:buNone/>
            </a:pPr>
            <a:endParaRPr lang="en-US" dirty="0"/>
          </a:p>
          <a:p>
            <a:r>
              <a:rPr lang="en-ID" sz="2000" b="1" dirty="0">
                <a:solidFill>
                  <a:schemeClr val="accent1"/>
                </a:solidFill>
              </a:rPr>
              <a:t>Measure Name</a:t>
            </a:r>
          </a:p>
          <a:p>
            <a:pPr marL="227013" indent="0">
              <a:lnSpc>
                <a:spcPct val="100000"/>
              </a:lnSpc>
              <a:spcBef>
                <a:spcPts val="100"/>
              </a:spcBef>
              <a:buNone/>
            </a:pPr>
            <a:r>
              <a:rPr lang="en-US" sz="2000" b="1" dirty="0"/>
              <a:t>Measure Values</a:t>
            </a:r>
            <a:r>
              <a:rPr lang="en-US" sz="2000" dirty="0"/>
              <a:t> field always appears at the bottom</a:t>
            </a:r>
          </a:p>
          <a:p>
            <a:pPr marL="227013" indent="0">
              <a:lnSpc>
                <a:spcPct val="100000"/>
              </a:lnSpc>
              <a:spcBef>
                <a:spcPts val="100"/>
              </a:spcBef>
              <a:buNone/>
            </a:pPr>
            <a:r>
              <a:rPr lang="en-US" sz="2000" dirty="0"/>
              <a:t>of the Measures area in the </a:t>
            </a:r>
            <a:r>
              <a:rPr lang="en-US" sz="2000" b="1" dirty="0"/>
              <a:t>Data</a:t>
            </a:r>
            <a:r>
              <a:rPr lang="en-US" sz="2000" dirty="0"/>
              <a:t> pane and contains</a:t>
            </a:r>
          </a:p>
          <a:p>
            <a:pPr marL="227013" indent="0">
              <a:lnSpc>
                <a:spcPct val="100000"/>
              </a:lnSpc>
              <a:spcBef>
                <a:spcPts val="100"/>
              </a:spcBef>
              <a:buNone/>
            </a:pPr>
            <a:r>
              <a:rPr lang="en-US" sz="2000" dirty="0"/>
              <a:t>all the measures in your data, collected into a single </a:t>
            </a:r>
          </a:p>
          <a:p>
            <a:pPr marL="227013" indent="0">
              <a:lnSpc>
                <a:spcPct val="100000"/>
              </a:lnSpc>
              <a:spcBef>
                <a:spcPts val="100"/>
              </a:spcBef>
              <a:buNone/>
            </a:pPr>
            <a:r>
              <a:rPr lang="en-US" sz="2000" dirty="0"/>
              <a:t>field with continuous values</a:t>
            </a:r>
            <a:endParaRPr lang="en-ID" sz="2000" b="1" dirty="0">
              <a:solidFill>
                <a:schemeClr val="accent1"/>
              </a:solidFill>
            </a:endParaRPr>
          </a:p>
          <a:p>
            <a:pPr marL="0" indent="0">
              <a:buNone/>
            </a:pPr>
            <a:endParaRPr lang="en-ID" dirty="0"/>
          </a:p>
          <a:p>
            <a:r>
              <a:rPr lang="en-ID" sz="2000" b="1" dirty="0">
                <a:solidFill>
                  <a:schemeClr val="accent1"/>
                </a:solidFill>
              </a:rPr>
              <a:t>Measure Value</a:t>
            </a:r>
          </a:p>
          <a:p>
            <a:pPr marL="227013" indent="0">
              <a:lnSpc>
                <a:spcPct val="110000"/>
              </a:lnSpc>
              <a:spcBef>
                <a:spcPts val="0"/>
              </a:spcBef>
              <a:buNone/>
            </a:pPr>
            <a:r>
              <a:rPr lang="en-US" sz="2000" b="1" dirty="0"/>
              <a:t>The Measure </a:t>
            </a:r>
            <a:r>
              <a:rPr lang="en-US" sz="2000" dirty="0"/>
              <a:t>Names field always appears at the bottom</a:t>
            </a:r>
          </a:p>
          <a:p>
            <a:pPr marL="227013" indent="0">
              <a:lnSpc>
                <a:spcPct val="110000"/>
              </a:lnSpc>
              <a:spcBef>
                <a:spcPts val="0"/>
              </a:spcBef>
              <a:buNone/>
            </a:pPr>
            <a:r>
              <a:rPr lang="en-US" sz="2000" dirty="0"/>
              <a:t>of the Dimensions area in the Data pane and contains </a:t>
            </a:r>
          </a:p>
          <a:p>
            <a:pPr marL="227013" indent="0">
              <a:lnSpc>
                <a:spcPct val="110000"/>
              </a:lnSpc>
              <a:spcBef>
                <a:spcPts val="0"/>
              </a:spcBef>
              <a:buNone/>
            </a:pPr>
            <a:r>
              <a:rPr lang="en-US" sz="2000" dirty="0"/>
              <a:t>the names of all measures in your data, collected into a single </a:t>
            </a:r>
          </a:p>
          <a:p>
            <a:pPr marL="227013" indent="0">
              <a:lnSpc>
                <a:spcPct val="110000"/>
              </a:lnSpc>
              <a:spcBef>
                <a:spcPts val="0"/>
              </a:spcBef>
              <a:buNone/>
            </a:pPr>
            <a:r>
              <a:rPr lang="en-US" sz="2000" dirty="0"/>
              <a:t>field with discrete values</a:t>
            </a:r>
            <a:endParaRPr lang="en-ID" sz="2000" dirty="0"/>
          </a:p>
        </p:txBody>
      </p:sp>
      <p:pic>
        <p:nvPicPr>
          <p:cNvPr id="4" name="Picture 3">
            <a:extLst>
              <a:ext uri="{FF2B5EF4-FFF2-40B4-BE49-F238E27FC236}">
                <a16:creationId xmlns:a16="http://schemas.microsoft.com/office/drawing/2014/main" id="{81D960B6-1C0B-43CB-9BD9-0507891DB98D}"/>
              </a:ext>
            </a:extLst>
          </p:cNvPr>
          <p:cNvPicPr>
            <a:picLocks noChangeAspect="1"/>
          </p:cNvPicPr>
          <p:nvPr/>
        </p:nvPicPr>
        <p:blipFill rotWithShape="1">
          <a:blip r:embed="rId2"/>
          <a:srcRect l="6082" t="16163" r="69591" b="7499"/>
          <a:stretch/>
        </p:blipFill>
        <p:spPr>
          <a:xfrm>
            <a:off x="8429898" y="1283161"/>
            <a:ext cx="2923903" cy="5161183"/>
          </a:xfrm>
          <a:prstGeom prst="rect">
            <a:avLst/>
          </a:prstGeom>
        </p:spPr>
      </p:pic>
    </p:spTree>
    <p:extLst>
      <p:ext uri="{BB962C8B-B14F-4D97-AF65-F5344CB8AC3E}">
        <p14:creationId xmlns:p14="http://schemas.microsoft.com/office/powerpoint/2010/main" val="2477202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3F80453-3AA6-41F4-8F36-DBED67753341}"/>
              </a:ext>
            </a:extLst>
          </p:cNvPr>
          <p:cNvPicPr>
            <a:picLocks noGrp="1" noChangeAspect="1"/>
          </p:cNvPicPr>
          <p:nvPr>
            <p:ph idx="1"/>
          </p:nvPr>
        </p:nvPicPr>
        <p:blipFill>
          <a:blip r:embed="rId2"/>
          <a:stretch>
            <a:fillRect/>
          </a:stretch>
        </p:blipFill>
        <p:spPr>
          <a:xfrm>
            <a:off x="607220" y="1817325"/>
            <a:ext cx="5247319" cy="4498975"/>
          </a:xfrm>
          <a:prstGeom prst="rect">
            <a:avLst/>
          </a:prstGeom>
        </p:spPr>
      </p:pic>
      <p:pic>
        <p:nvPicPr>
          <p:cNvPr id="5" name="Picture 4">
            <a:extLst>
              <a:ext uri="{FF2B5EF4-FFF2-40B4-BE49-F238E27FC236}">
                <a16:creationId xmlns:a16="http://schemas.microsoft.com/office/drawing/2014/main" id="{8C67BF2F-C1B1-44B8-8620-C65290612E83}"/>
              </a:ext>
            </a:extLst>
          </p:cNvPr>
          <p:cNvPicPr>
            <a:picLocks noChangeAspect="1"/>
          </p:cNvPicPr>
          <p:nvPr/>
        </p:nvPicPr>
        <p:blipFill>
          <a:blip r:embed="rId3"/>
          <a:stretch>
            <a:fillRect/>
          </a:stretch>
        </p:blipFill>
        <p:spPr>
          <a:xfrm>
            <a:off x="6588375" y="1817325"/>
            <a:ext cx="4878636" cy="4575768"/>
          </a:xfrm>
          <a:prstGeom prst="rect">
            <a:avLst/>
          </a:prstGeom>
        </p:spPr>
      </p:pic>
      <p:sp>
        <p:nvSpPr>
          <p:cNvPr id="6" name="Rectangle 5">
            <a:extLst>
              <a:ext uri="{FF2B5EF4-FFF2-40B4-BE49-F238E27FC236}">
                <a16:creationId xmlns:a16="http://schemas.microsoft.com/office/drawing/2014/main" id="{85972FE1-576D-4786-8097-DE6EF0575333}"/>
              </a:ext>
            </a:extLst>
          </p:cNvPr>
          <p:cNvSpPr/>
          <p:nvPr/>
        </p:nvSpPr>
        <p:spPr>
          <a:xfrm>
            <a:off x="6588375" y="1447993"/>
            <a:ext cx="4711546" cy="369332"/>
          </a:xfrm>
          <a:prstGeom prst="rect">
            <a:avLst/>
          </a:prstGeom>
        </p:spPr>
        <p:txBody>
          <a:bodyPr wrap="none">
            <a:spAutoFit/>
          </a:bodyPr>
          <a:lstStyle/>
          <a:p>
            <a:r>
              <a:rPr lang="en-US" b="1" dirty="0">
                <a:solidFill>
                  <a:schemeClr val="accent1"/>
                </a:solidFill>
              </a:rPr>
              <a:t>Using Measure Name and Measure value </a:t>
            </a:r>
            <a:endParaRPr lang="en-ID" dirty="0"/>
          </a:p>
        </p:txBody>
      </p:sp>
      <p:sp>
        <p:nvSpPr>
          <p:cNvPr id="7" name="Rectangle 6">
            <a:extLst>
              <a:ext uri="{FF2B5EF4-FFF2-40B4-BE49-F238E27FC236}">
                <a16:creationId xmlns:a16="http://schemas.microsoft.com/office/drawing/2014/main" id="{45272175-3583-4374-AC20-4168A6D38B46}"/>
              </a:ext>
            </a:extLst>
          </p:cNvPr>
          <p:cNvSpPr/>
          <p:nvPr/>
        </p:nvSpPr>
        <p:spPr>
          <a:xfrm>
            <a:off x="601457" y="1447993"/>
            <a:ext cx="5620000" cy="369332"/>
          </a:xfrm>
          <a:prstGeom prst="rect">
            <a:avLst/>
          </a:prstGeom>
        </p:spPr>
        <p:txBody>
          <a:bodyPr wrap="square">
            <a:spAutoFit/>
          </a:bodyPr>
          <a:lstStyle/>
          <a:p>
            <a:r>
              <a:rPr lang="en-US" b="1" dirty="0">
                <a:solidFill>
                  <a:schemeClr val="accent1"/>
                </a:solidFill>
              </a:rPr>
              <a:t>Without Using Measure Name and Measure value </a:t>
            </a:r>
            <a:endParaRPr lang="en-ID" dirty="0"/>
          </a:p>
        </p:txBody>
      </p:sp>
    </p:spTree>
    <p:extLst>
      <p:ext uri="{BB962C8B-B14F-4D97-AF65-F5344CB8AC3E}">
        <p14:creationId xmlns:p14="http://schemas.microsoft.com/office/powerpoint/2010/main" val="275786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HeatMap Example"/>
          <p:cNvPicPr>
            <a:picLocks noGrp="1" noChangeAspect="1"/>
          </p:cNvPicPr>
          <p:nvPr>
            <p:ph sz="half" idx="1"/>
          </p:nvPr>
        </p:nvPicPr>
        <p:blipFill>
          <a:blip r:embed="rId4"/>
          <a:stretch>
            <a:fillRect/>
          </a:stretch>
        </p:blipFill>
        <p:spPr>
          <a:xfrm>
            <a:off x="6213475" y="1157605"/>
            <a:ext cx="2907030" cy="5328920"/>
          </a:xfrm>
          <a:prstGeom prst="rect">
            <a:avLst/>
          </a:prstGeom>
        </p:spPr>
      </p:pic>
      <p:pic>
        <p:nvPicPr>
          <p:cNvPr id="13" name="Content Placeholder 12" descr="Crosstab Example"/>
          <p:cNvPicPr>
            <a:picLocks noGrp="1" noChangeAspect="1"/>
          </p:cNvPicPr>
          <p:nvPr>
            <p:ph sz="half" idx="2"/>
          </p:nvPr>
        </p:nvPicPr>
        <p:blipFill>
          <a:blip r:embed="rId5"/>
          <a:stretch>
            <a:fillRect/>
          </a:stretch>
        </p:blipFill>
        <p:spPr>
          <a:xfrm>
            <a:off x="1405890" y="1157605"/>
            <a:ext cx="2725420" cy="5328285"/>
          </a:xfrm>
          <a:prstGeom prst="rect">
            <a:avLst/>
          </a:prstGeom>
        </p:spPr>
      </p:pic>
      <p:sp>
        <p:nvSpPr>
          <p:cNvPr id="15" name="Text Box 14"/>
          <p:cNvSpPr txBox="1"/>
          <p:nvPr/>
        </p:nvSpPr>
        <p:spPr>
          <a:xfrm>
            <a:off x="4569460" y="2612390"/>
            <a:ext cx="1196340" cy="829945"/>
          </a:xfrm>
          <a:prstGeom prst="rect">
            <a:avLst/>
          </a:prstGeom>
          <a:noFill/>
        </p:spPr>
        <p:txBody>
          <a:bodyPr wrap="square" rtlCol="0">
            <a:spAutoFit/>
          </a:bodyPr>
          <a:lstStyle/>
          <a:p>
            <a:pPr algn="ctr"/>
            <a:r>
              <a:rPr lang="en-US" sz="4800" b="1">
                <a:solidFill>
                  <a:schemeClr val="tx1"/>
                </a:solidFill>
              </a:rPr>
              <a:t>VS</a:t>
            </a:r>
          </a:p>
        </p:txBody>
      </p:sp>
      <p:sp>
        <p:nvSpPr>
          <p:cNvPr id="16" name="Text Box 15"/>
          <p:cNvSpPr txBox="1"/>
          <p:nvPr/>
        </p:nvSpPr>
        <p:spPr>
          <a:xfrm>
            <a:off x="2291080" y="697230"/>
            <a:ext cx="955675" cy="460375"/>
          </a:xfrm>
          <a:prstGeom prst="rect">
            <a:avLst/>
          </a:prstGeom>
          <a:noFill/>
        </p:spPr>
        <p:txBody>
          <a:bodyPr wrap="none" rtlCol="0">
            <a:spAutoFit/>
          </a:bodyPr>
          <a:lstStyle/>
          <a:p>
            <a:r>
              <a:rPr lang="en-US" sz="2400" b="1">
                <a:solidFill>
                  <a:srgbClr val="1198EB"/>
                </a:solidFill>
              </a:rPr>
              <a:t>Word</a:t>
            </a:r>
          </a:p>
        </p:txBody>
      </p:sp>
      <p:sp>
        <p:nvSpPr>
          <p:cNvPr id="17" name="Text Box 16"/>
          <p:cNvSpPr txBox="1"/>
          <p:nvPr/>
        </p:nvSpPr>
        <p:spPr>
          <a:xfrm>
            <a:off x="6777355" y="697230"/>
            <a:ext cx="2038985" cy="460375"/>
          </a:xfrm>
          <a:prstGeom prst="rect">
            <a:avLst/>
          </a:prstGeom>
          <a:noFill/>
        </p:spPr>
        <p:txBody>
          <a:bodyPr wrap="none" rtlCol="0">
            <a:spAutoFit/>
          </a:bodyPr>
          <a:lstStyle/>
          <a:p>
            <a:r>
              <a:rPr lang="en-US" sz="2400" b="1">
                <a:solidFill>
                  <a:srgbClr val="1198EB"/>
                </a:solidFill>
              </a:rPr>
              <a:t>Visualization</a:t>
            </a: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CB9A-E946-4687-9E7D-4BD6F708EEBB}"/>
              </a:ext>
            </a:extLst>
          </p:cNvPr>
          <p:cNvSpPr>
            <a:spLocks noGrp="1"/>
          </p:cNvSpPr>
          <p:nvPr>
            <p:ph type="title"/>
          </p:nvPr>
        </p:nvSpPr>
        <p:spPr>
          <a:xfrm>
            <a:off x="838200" y="365126"/>
            <a:ext cx="10515600" cy="444772"/>
          </a:xfrm>
        </p:spPr>
        <p:txBody>
          <a:bodyPr>
            <a:normAutofit/>
          </a:bodyPr>
          <a:lstStyle/>
          <a:p>
            <a:r>
              <a:rPr lang="en-US" sz="2400" b="0" dirty="0"/>
              <a:t>Add Axes for Multiple Measures in Views</a:t>
            </a:r>
            <a:endParaRPr lang="en-ID" sz="2400" dirty="0"/>
          </a:p>
        </p:txBody>
      </p:sp>
      <p:sp>
        <p:nvSpPr>
          <p:cNvPr id="3" name="Content Placeholder 2">
            <a:extLst>
              <a:ext uri="{FF2B5EF4-FFF2-40B4-BE49-F238E27FC236}">
                <a16:creationId xmlns:a16="http://schemas.microsoft.com/office/drawing/2014/main" id="{4ECA1043-DBFB-425F-BAA9-10C83C6B6558}"/>
              </a:ext>
            </a:extLst>
          </p:cNvPr>
          <p:cNvSpPr>
            <a:spLocks noGrp="1"/>
          </p:cNvSpPr>
          <p:nvPr>
            <p:ph idx="1"/>
          </p:nvPr>
        </p:nvSpPr>
        <p:spPr>
          <a:xfrm>
            <a:off x="838199" y="923109"/>
            <a:ext cx="5679519" cy="5253854"/>
          </a:xfrm>
        </p:spPr>
        <p:txBody>
          <a:bodyPr numCol="1"/>
          <a:lstStyle/>
          <a:p>
            <a:pPr marL="0" indent="0">
              <a:buNone/>
            </a:pPr>
            <a:r>
              <a:rPr lang="en-US" sz="2000" dirty="0"/>
              <a:t>To add individual axes for each measure, </a:t>
            </a:r>
          </a:p>
          <a:p>
            <a:pPr marL="0" indent="0">
              <a:lnSpc>
                <a:spcPct val="100000"/>
              </a:lnSpc>
              <a:spcBef>
                <a:spcPts val="0"/>
              </a:spcBef>
              <a:buNone/>
            </a:pPr>
            <a:r>
              <a:rPr lang="en-US" sz="2000" dirty="0"/>
              <a:t>Step : drag </a:t>
            </a:r>
            <a:r>
              <a:rPr lang="en-US" sz="2000" dirty="0">
                <a:solidFill>
                  <a:schemeClr val="accent1"/>
                </a:solidFill>
              </a:rPr>
              <a:t>measures</a:t>
            </a:r>
            <a:r>
              <a:rPr lang="en-US" sz="2000" dirty="0"/>
              <a:t> to the </a:t>
            </a:r>
            <a:r>
              <a:rPr lang="en-US" sz="2000" b="1" dirty="0"/>
              <a:t>Rows</a:t>
            </a:r>
            <a:r>
              <a:rPr lang="en-US" sz="2000" dirty="0"/>
              <a:t> </a:t>
            </a:r>
          </a:p>
          <a:p>
            <a:pPr marL="0" indent="0">
              <a:lnSpc>
                <a:spcPct val="100000"/>
              </a:lnSpc>
              <a:spcBef>
                <a:spcPts val="0"/>
              </a:spcBef>
              <a:buNone/>
            </a:pPr>
            <a:r>
              <a:rPr lang="en-US" sz="2000" dirty="0"/>
              <a:t>and </a:t>
            </a:r>
            <a:r>
              <a:rPr lang="en-US" sz="2000" dirty="0">
                <a:solidFill>
                  <a:schemeClr val="accent1"/>
                </a:solidFill>
              </a:rPr>
              <a:t>dimension</a:t>
            </a:r>
            <a:r>
              <a:rPr lang="en-US" sz="2000" dirty="0"/>
              <a:t> to the </a:t>
            </a:r>
            <a:r>
              <a:rPr lang="en-US" sz="2000" b="1" dirty="0"/>
              <a:t>Columns</a:t>
            </a:r>
            <a:r>
              <a:rPr lang="en-US" sz="2000" dirty="0"/>
              <a:t> shelves.</a:t>
            </a:r>
          </a:p>
          <a:p>
            <a:pPr marL="0" indent="0">
              <a:lnSpc>
                <a:spcPct val="100000"/>
              </a:lnSpc>
              <a:spcBef>
                <a:spcPts val="0"/>
              </a:spcBef>
              <a:buNone/>
            </a:pPr>
            <a:endParaRPr lang="en-US" sz="2000" dirty="0"/>
          </a:p>
          <a:p>
            <a:r>
              <a:rPr lang="en-US" sz="2000" dirty="0"/>
              <a:t>Adding a continuous field on the Rows shelf adds an additional axis to the rows of the table.</a:t>
            </a:r>
          </a:p>
          <a:p>
            <a:r>
              <a:rPr lang="en-US" sz="2000" dirty="0"/>
              <a:t>Adding a discrete field on the Columns shelf adds an additional axis to the columns of the table</a:t>
            </a:r>
            <a:r>
              <a:rPr lang="en-US" dirty="0"/>
              <a:t>.</a:t>
            </a:r>
          </a:p>
          <a:p>
            <a:pPr marL="0" indent="0">
              <a:buNone/>
            </a:pPr>
            <a:endParaRPr lang="en-ID" dirty="0"/>
          </a:p>
        </p:txBody>
      </p:sp>
      <p:pic>
        <p:nvPicPr>
          <p:cNvPr id="5" name="Picture 4">
            <a:extLst>
              <a:ext uri="{FF2B5EF4-FFF2-40B4-BE49-F238E27FC236}">
                <a16:creationId xmlns:a16="http://schemas.microsoft.com/office/drawing/2014/main" id="{1812F2C0-1C0F-4091-9085-D067BC956B97}"/>
              </a:ext>
            </a:extLst>
          </p:cNvPr>
          <p:cNvPicPr>
            <a:picLocks noChangeAspect="1"/>
          </p:cNvPicPr>
          <p:nvPr/>
        </p:nvPicPr>
        <p:blipFill>
          <a:blip r:embed="rId2"/>
          <a:stretch>
            <a:fillRect/>
          </a:stretch>
        </p:blipFill>
        <p:spPr>
          <a:xfrm>
            <a:off x="6618514" y="0"/>
            <a:ext cx="5679519" cy="6858000"/>
          </a:xfrm>
          <a:prstGeom prst="rect">
            <a:avLst/>
          </a:prstGeom>
        </p:spPr>
      </p:pic>
    </p:spTree>
    <p:extLst>
      <p:ext uri="{BB962C8B-B14F-4D97-AF65-F5344CB8AC3E}">
        <p14:creationId xmlns:p14="http://schemas.microsoft.com/office/powerpoint/2010/main" val="1785386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CB9A-E946-4687-9E7D-4BD6F708EEBB}"/>
              </a:ext>
            </a:extLst>
          </p:cNvPr>
          <p:cNvSpPr>
            <a:spLocks noGrp="1"/>
          </p:cNvSpPr>
          <p:nvPr>
            <p:ph type="title"/>
          </p:nvPr>
        </p:nvSpPr>
        <p:spPr>
          <a:xfrm>
            <a:off x="838200" y="365125"/>
            <a:ext cx="10515600" cy="958578"/>
          </a:xfrm>
        </p:spPr>
        <p:txBody>
          <a:bodyPr>
            <a:normAutofit/>
          </a:bodyPr>
          <a:lstStyle/>
          <a:p>
            <a:r>
              <a:rPr lang="en-US" sz="2800" b="0" dirty="0"/>
              <a:t>Blend axes for multiple measures</a:t>
            </a:r>
            <a:br>
              <a:rPr lang="en-US" sz="2800" b="0" dirty="0"/>
            </a:br>
            <a:r>
              <a:rPr lang="en-US" sz="2800" b="0" dirty="0"/>
              <a:t>into a single axis</a:t>
            </a:r>
          </a:p>
        </p:txBody>
      </p:sp>
      <p:sp>
        <p:nvSpPr>
          <p:cNvPr id="3" name="Content Placeholder 2">
            <a:extLst>
              <a:ext uri="{FF2B5EF4-FFF2-40B4-BE49-F238E27FC236}">
                <a16:creationId xmlns:a16="http://schemas.microsoft.com/office/drawing/2014/main" id="{4ECA1043-DBFB-425F-BAA9-10C83C6B6558}"/>
              </a:ext>
            </a:extLst>
          </p:cNvPr>
          <p:cNvSpPr>
            <a:spLocks noGrp="1"/>
          </p:cNvSpPr>
          <p:nvPr>
            <p:ph idx="1"/>
          </p:nvPr>
        </p:nvSpPr>
        <p:spPr>
          <a:xfrm>
            <a:off x="838201" y="1602377"/>
            <a:ext cx="5640976" cy="4463143"/>
          </a:xfrm>
        </p:spPr>
        <p:txBody>
          <a:bodyPr numCol="1"/>
          <a:lstStyle/>
          <a:p>
            <a:pPr marL="0" indent="0">
              <a:buNone/>
            </a:pPr>
            <a:r>
              <a:rPr lang="en-US" sz="2000" dirty="0"/>
              <a:t>Measures can share a single axis so that all the marks are shown in a single pane.</a:t>
            </a:r>
          </a:p>
          <a:p>
            <a:pPr marL="0" indent="0">
              <a:buNone/>
            </a:pPr>
            <a:r>
              <a:rPr lang="en-US" sz="2000" dirty="0"/>
              <a:t>Step:  drag one </a:t>
            </a:r>
            <a:r>
              <a:rPr lang="en-US" sz="2000" dirty="0">
                <a:solidFill>
                  <a:schemeClr val="accent1"/>
                </a:solidFill>
              </a:rPr>
              <a:t>measure</a:t>
            </a:r>
            <a:r>
              <a:rPr lang="en-US" sz="2000" dirty="0"/>
              <a:t> or axis and drop it onto an existing axis.</a:t>
            </a:r>
          </a:p>
          <a:p>
            <a:pPr marL="0" indent="0">
              <a:buNone/>
            </a:pPr>
            <a:endParaRPr lang="en-US" sz="2000" dirty="0"/>
          </a:p>
          <a:p>
            <a:pPr marL="0" indent="0">
              <a:buNone/>
            </a:pPr>
            <a:endParaRPr lang="en-US" sz="2000" dirty="0"/>
          </a:p>
          <a:p>
            <a:pPr marL="0" indent="0">
              <a:lnSpc>
                <a:spcPct val="100000"/>
              </a:lnSpc>
              <a:buNone/>
            </a:pPr>
            <a:r>
              <a:rPr lang="en-US" sz="2000" dirty="0"/>
              <a:t>when you blend measures there is a single row or column and all of the values for each measure is shown along one continuous axis</a:t>
            </a:r>
            <a:endParaRPr lang="en-ID" sz="2000" dirty="0"/>
          </a:p>
          <a:p>
            <a:pPr marL="0" indent="0">
              <a:buNone/>
            </a:pPr>
            <a:endParaRPr lang="en-US" sz="2000" dirty="0"/>
          </a:p>
          <a:p>
            <a:pPr marL="0" indent="0">
              <a:buNone/>
            </a:pPr>
            <a:endParaRPr lang="en-ID" dirty="0"/>
          </a:p>
        </p:txBody>
      </p:sp>
      <p:pic>
        <p:nvPicPr>
          <p:cNvPr id="6" name="Picture 5">
            <a:extLst>
              <a:ext uri="{FF2B5EF4-FFF2-40B4-BE49-F238E27FC236}">
                <a16:creationId xmlns:a16="http://schemas.microsoft.com/office/drawing/2014/main" id="{D4A46CB8-4505-49E4-941B-695746C8B86C}"/>
              </a:ext>
            </a:extLst>
          </p:cNvPr>
          <p:cNvPicPr>
            <a:picLocks noChangeAspect="1"/>
          </p:cNvPicPr>
          <p:nvPr/>
        </p:nvPicPr>
        <p:blipFill rotWithShape="1">
          <a:blip r:embed="rId2"/>
          <a:srcRect l="6001" t="9143" r="50499" b="6539"/>
          <a:stretch/>
        </p:blipFill>
        <p:spPr>
          <a:xfrm>
            <a:off x="6670766" y="537754"/>
            <a:ext cx="5303519" cy="5782492"/>
          </a:xfrm>
          <a:prstGeom prst="rect">
            <a:avLst/>
          </a:prstGeom>
        </p:spPr>
      </p:pic>
      <p:cxnSp>
        <p:nvCxnSpPr>
          <p:cNvPr id="8" name="Straight Arrow Connector 7">
            <a:extLst>
              <a:ext uri="{FF2B5EF4-FFF2-40B4-BE49-F238E27FC236}">
                <a16:creationId xmlns:a16="http://schemas.microsoft.com/office/drawing/2014/main" id="{BAE4FC17-4052-419E-98CE-FE34014320BB}"/>
              </a:ext>
            </a:extLst>
          </p:cNvPr>
          <p:cNvCxnSpPr/>
          <p:nvPr/>
        </p:nvCxnSpPr>
        <p:spPr>
          <a:xfrm flipV="1">
            <a:off x="7271657" y="4624251"/>
            <a:ext cx="2203269" cy="696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9959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CB9A-E946-4687-9E7D-4BD6F708EEBB}"/>
              </a:ext>
            </a:extLst>
          </p:cNvPr>
          <p:cNvSpPr>
            <a:spLocks noGrp="1"/>
          </p:cNvSpPr>
          <p:nvPr>
            <p:ph type="title"/>
          </p:nvPr>
        </p:nvSpPr>
        <p:spPr>
          <a:xfrm>
            <a:off x="838200" y="365125"/>
            <a:ext cx="5832566" cy="958578"/>
          </a:xfrm>
        </p:spPr>
        <p:txBody>
          <a:bodyPr>
            <a:noAutofit/>
          </a:bodyPr>
          <a:lstStyle/>
          <a:p>
            <a:r>
              <a:rPr lang="en-US" sz="2800" b="0" dirty="0"/>
              <a:t>Compare two measures using dual axes</a:t>
            </a:r>
          </a:p>
        </p:txBody>
      </p:sp>
      <p:sp>
        <p:nvSpPr>
          <p:cNvPr id="3" name="Content Placeholder 2">
            <a:extLst>
              <a:ext uri="{FF2B5EF4-FFF2-40B4-BE49-F238E27FC236}">
                <a16:creationId xmlns:a16="http://schemas.microsoft.com/office/drawing/2014/main" id="{4ECA1043-DBFB-425F-BAA9-10C83C6B6558}"/>
              </a:ext>
            </a:extLst>
          </p:cNvPr>
          <p:cNvSpPr>
            <a:spLocks noGrp="1"/>
          </p:cNvSpPr>
          <p:nvPr>
            <p:ph idx="1"/>
          </p:nvPr>
        </p:nvSpPr>
        <p:spPr>
          <a:xfrm>
            <a:off x="838201" y="1602377"/>
            <a:ext cx="5640976" cy="4463143"/>
          </a:xfrm>
        </p:spPr>
        <p:txBody>
          <a:bodyPr numCol="1"/>
          <a:lstStyle/>
          <a:p>
            <a:pPr marL="0" indent="0">
              <a:buNone/>
            </a:pPr>
            <a:r>
              <a:rPr lang="en-US" sz="2000" dirty="0"/>
              <a:t>You can compare multiple measures using dual axes. Dual axes are useful for analyzing two measures with different scales.</a:t>
            </a:r>
          </a:p>
          <a:p>
            <a:pPr marL="0" indent="0">
              <a:buNone/>
            </a:pPr>
            <a:endParaRPr lang="en-US" sz="2000" dirty="0"/>
          </a:p>
          <a:p>
            <a:pPr marL="0" indent="0">
              <a:buNone/>
            </a:pPr>
            <a:r>
              <a:rPr lang="en-US" sz="2000" dirty="0"/>
              <a:t>Step : drag the field to the right side of the view and drop it when you see a black dashed line appear.</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257E9693-24CE-4313-8BE1-AD4F93C019DB}"/>
              </a:ext>
            </a:extLst>
          </p:cNvPr>
          <p:cNvPicPr>
            <a:picLocks noChangeAspect="1"/>
          </p:cNvPicPr>
          <p:nvPr/>
        </p:nvPicPr>
        <p:blipFill rotWithShape="1">
          <a:blip r:embed="rId2"/>
          <a:srcRect l="6072" t="8762" r="49357" b="6666"/>
          <a:stretch/>
        </p:blipFill>
        <p:spPr>
          <a:xfrm>
            <a:off x="6670766" y="844414"/>
            <a:ext cx="5434149" cy="5799910"/>
          </a:xfrm>
          <a:prstGeom prst="rect">
            <a:avLst/>
          </a:prstGeom>
        </p:spPr>
      </p:pic>
      <p:cxnSp>
        <p:nvCxnSpPr>
          <p:cNvPr id="8" name="Straight Arrow Connector 7">
            <a:extLst>
              <a:ext uri="{FF2B5EF4-FFF2-40B4-BE49-F238E27FC236}">
                <a16:creationId xmlns:a16="http://schemas.microsoft.com/office/drawing/2014/main" id="{BAE4FC17-4052-419E-98CE-FE34014320BB}"/>
              </a:ext>
            </a:extLst>
          </p:cNvPr>
          <p:cNvCxnSpPr>
            <a:cxnSpLocks/>
          </p:cNvCxnSpPr>
          <p:nvPr/>
        </p:nvCxnSpPr>
        <p:spPr>
          <a:xfrm flipV="1">
            <a:off x="7297783" y="4711337"/>
            <a:ext cx="4145280" cy="940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08613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normAutofit/>
          </a:bodyPr>
          <a:lstStyle/>
          <a:p>
            <a:r>
              <a:rPr lang="en-US" altLang="zh-CN" dirty="0">
                <a:solidFill>
                  <a:srgbClr val="1198EB"/>
                </a:solidFill>
              </a:rPr>
              <a:t>CHA</a:t>
            </a:r>
            <a:r>
              <a:rPr lang="en-US" altLang="zh-CN" dirty="0"/>
              <a:t>PTER 5</a:t>
            </a:r>
            <a:endParaRPr lang="zh-CN" altLang="en-US" dirty="0"/>
          </a:p>
        </p:txBody>
      </p:sp>
      <p:sp>
        <p:nvSpPr>
          <p:cNvPr id="6" name="标题 1"/>
          <p:cNvSpPr>
            <a:spLocks noGrp="1"/>
          </p:cNvSpPr>
          <p:nvPr>
            <p:custDataLst>
              <p:tags r:id="rId3"/>
            </p:custDataLst>
          </p:nvPr>
        </p:nvSpPr>
        <p:spPr>
          <a:xfrm>
            <a:off x="2621280" y="2960370"/>
            <a:ext cx="6836410" cy="859790"/>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r>
              <a:rPr lang="en-US" dirty="0"/>
              <a:t>Customizing Data</a:t>
            </a:r>
          </a:p>
        </p:txBody>
      </p:sp>
    </p:spTree>
    <p:custDataLst>
      <p:tags r:id="rId1"/>
    </p:custDataLst>
    <p:extLst>
      <p:ext uri="{BB962C8B-B14F-4D97-AF65-F5344CB8AC3E}">
        <p14:creationId xmlns:p14="http://schemas.microsoft.com/office/powerpoint/2010/main" val="361114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BE46-48D2-4C0F-87F4-692A352F57C4}"/>
              </a:ext>
            </a:extLst>
          </p:cNvPr>
          <p:cNvSpPr>
            <a:spLocks noGrp="1"/>
          </p:cNvSpPr>
          <p:nvPr>
            <p:ph type="title"/>
          </p:nvPr>
        </p:nvSpPr>
        <p:spPr>
          <a:xfrm>
            <a:off x="428897" y="225788"/>
            <a:ext cx="10515600" cy="697321"/>
          </a:xfrm>
        </p:spPr>
        <p:txBody>
          <a:bodyPr>
            <a:normAutofit/>
          </a:bodyPr>
          <a:lstStyle/>
          <a:p>
            <a:r>
              <a:rPr lang="en-US" sz="3200" dirty="0"/>
              <a:t>Data Type</a:t>
            </a:r>
            <a:endParaRPr lang="en-ID" sz="3200" dirty="0"/>
          </a:p>
        </p:txBody>
      </p:sp>
      <p:sp>
        <p:nvSpPr>
          <p:cNvPr id="3" name="Content Placeholder 2">
            <a:extLst>
              <a:ext uri="{FF2B5EF4-FFF2-40B4-BE49-F238E27FC236}">
                <a16:creationId xmlns:a16="http://schemas.microsoft.com/office/drawing/2014/main" id="{1DF15387-CDB5-404B-8749-2CDDF3AA91DF}"/>
              </a:ext>
            </a:extLst>
          </p:cNvPr>
          <p:cNvSpPr>
            <a:spLocks noGrp="1"/>
          </p:cNvSpPr>
          <p:nvPr>
            <p:ph idx="1"/>
          </p:nvPr>
        </p:nvSpPr>
        <p:spPr>
          <a:xfrm>
            <a:off x="428896" y="1034241"/>
            <a:ext cx="11301549" cy="5444936"/>
          </a:xfrm>
        </p:spPr>
        <p:txBody>
          <a:bodyPr>
            <a:normAutofit/>
          </a:bodyPr>
          <a:lstStyle/>
          <a:p>
            <a:pPr marL="0" indent="0">
              <a:lnSpc>
                <a:spcPct val="150000"/>
              </a:lnSpc>
              <a:buNone/>
            </a:pPr>
            <a:r>
              <a:rPr lang="en-US" sz="2000" dirty="0"/>
              <a:t>The data type reflects the kind of information stored in that field, for example integers (410), dates (1/23/2015) and strings (“Wisconsin”)</a:t>
            </a:r>
          </a:p>
          <a:p>
            <a:pPr marL="0" indent="0">
              <a:lnSpc>
                <a:spcPct val="150000"/>
              </a:lnSpc>
              <a:buNone/>
            </a:pPr>
            <a:r>
              <a:rPr lang="en-US" dirty="0">
                <a:solidFill>
                  <a:schemeClr val="accent1"/>
                </a:solidFill>
              </a:rPr>
              <a:t>Data type icons in Tableau</a:t>
            </a:r>
          </a:p>
          <a:p>
            <a:pPr marL="0" indent="0">
              <a:lnSpc>
                <a:spcPct val="150000"/>
              </a:lnSpc>
              <a:buNone/>
            </a:pPr>
            <a:endParaRPr lang="en-US" dirty="0">
              <a:solidFill>
                <a:schemeClr val="accent1"/>
              </a:solidFill>
            </a:endParaRPr>
          </a:p>
          <a:p>
            <a:pPr marL="0" indent="0">
              <a:lnSpc>
                <a:spcPct val="150000"/>
              </a:lnSpc>
              <a:buNone/>
            </a:pPr>
            <a:endParaRPr lang="en-ID" sz="2000" dirty="0"/>
          </a:p>
        </p:txBody>
      </p:sp>
      <p:pic>
        <p:nvPicPr>
          <p:cNvPr id="4" name="Picture 3">
            <a:extLst>
              <a:ext uri="{FF2B5EF4-FFF2-40B4-BE49-F238E27FC236}">
                <a16:creationId xmlns:a16="http://schemas.microsoft.com/office/drawing/2014/main" id="{975BC6D1-24F9-4B4D-A347-B8F42A4A1934}"/>
              </a:ext>
            </a:extLst>
          </p:cNvPr>
          <p:cNvPicPr>
            <a:picLocks noChangeAspect="1"/>
          </p:cNvPicPr>
          <p:nvPr/>
        </p:nvPicPr>
        <p:blipFill>
          <a:blip r:embed="rId2"/>
          <a:stretch>
            <a:fillRect/>
          </a:stretch>
        </p:blipFill>
        <p:spPr>
          <a:xfrm>
            <a:off x="461555" y="2917301"/>
            <a:ext cx="8678091" cy="3149307"/>
          </a:xfrm>
          <a:prstGeom prst="rect">
            <a:avLst/>
          </a:prstGeom>
        </p:spPr>
      </p:pic>
    </p:spTree>
    <p:extLst>
      <p:ext uri="{BB962C8B-B14F-4D97-AF65-F5344CB8AC3E}">
        <p14:creationId xmlns:p14="http://schemas.microsoft.com/office/powerpoint/2010/main" val="113769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95A5-C548-48E3-84EA-EA231ADD4695}"/>
              </a:ext>
            </a:extLst>
          </p:cNvPr>
          <p:cNvSpPr>
            <a:spLocks noGrp="1"/>
          </p:cNvSpPr>
          <p:nvPr>
            <p:ph type="title"/>
          </p:nvPr>
        </p:nvSpPr>
        <p:spPr>
          <a:xfrm>
            <a:off x="838200" y="222154"/>
            <a:ext cx="10515600" cy="917765"/>
          </a:xfrm>
        </p:spPr>
        <p:txBody>
          <a:bodyPr>
            <a:normAutofit/>
          </a:bodyPr>
          <a:lstStyle/>
          <a:p>
            <a:r>
              <a:rPr lang="en-US" sz="2800" dirty="0"/>
              <a:t>Numerical Function</a:t>
            </a:r>
            <a:endParaRPr lang="en-ID" sz="2800" dirty="0"/>
          </a:p>
        </p:txBody>
      </p:sp>
      <p:sp>
        <p:nvSpPr>
          <p:cNvPr id="3" name="Content Placeholder 2">
            <a:extLst>
              <a:ext uri="{FF2B5EF4-FFF2-40B4-BE49-F238E27FC236}">
                <a16:creationId xmlns:a16="http://schemas.microsoft.com/office/drawing/2014/main" id="{2C124D6F-39AE-450B-81E5-62D8B12E4FAE}"/>
              </a:ext>
            </a:extLst>
          </p:cNvPr>
          <p:cNvSpPr>
            <a:spLocks noGrp="1"/>
          </p:cNvSpPr>
          <p:nvPr>
            <p:ph idx="1"/>
          </p:nvPr>
        </p:nvSpPr>
        <p:spPr>
          <a:xfrm>
            <a:off x="838200" y="1219200"/>
            <a:ext cx="10515600" cy="4957763"/>
          </a:xfrm>
        </p:spPr>
        <p:txBody>
          <a:bodyPr>
            <a:normAutofit/>
          </a:bodyPr>
          <a:lstStyle/>
          <a:p>
            <a:pPr marL="0" indent="0">
              <a:lnSpc>
                <a:spcPct val="100000"/>
              </a:lnSpc>
              <a:buNone/>
            </a:pPr>
            <a:r>
              <a:rPr lang="en-US" sz="2000" dirty="0"/>
              <a:t>Number functions allow you to perform computations on the data values in your fields. Number functions can only be used with fields that contain numerical values.</a:t>
            </a:r>
          </a:p>
          <a:p>
            <a:pPr marL="0" indent="0">
              <a:lnSpc>
                <a:spcPct val="100000"/>
              </a:lnSpc>
              <a:buNone/>
            </a:pPr>
            <a:endParaRPr lang="en-US" sz="2000" dirty="0"/>
          </a:p>
          <a:p>
            <a:pPr marL="0" indent="0">
              <a:lnSpc>
                <a:spcPct val="100000"/>
              </a:lnSpc>
              <a:buNone/>
            </a:pPr>
            <a:r>
              <a:rPr lang="en-US" dirty="0"/>
              <a:t>Following are the way to use “Number” functions in tableau:</a:t>
            </a:r>
          </a:p>
          <a:p>
            <a:pPr marL="0" indent="0">
              <a:lnSpc>
                <a:spcPct val="100000"/>
              </a:lnSpc>
              <a:buNone/>
            </a:pPr>
            <a:r>
              <a:rPr lang="en-US" sz="2000" dirty="0"/>
              <a:t>1. On worksheet select </a:t>
            </a:r>
            <a:r>
              <a:rPr lang="en-US" sz="2000" b="1" dirty="0"/>
              <a:t>Analysis </a:t>
            </a:r>
            <a:r>
              <a:rPr lang="en-US" sz="2000" dirty="0"/>
              <a:t>&gt; </a:t>
            </a:r>
            <a:r>
              <a:rPr lang="en-US" sz="2000" b="1" dirty="0"/>
              <a:t>Create Calculated Field</a:t>
            </a:r>
            <a:r>
              <a:rPr lang="en-US" sz="2000" dirty="0"/>
              <a:t>.</a:t>
            </a:r>
            <a:endParaRPr lang="en-ID" sz="2000" dirty="0"/>
          </a:p>
        </p:txBody>
      </p:sp>
      <p:pic>
        <p:nvPicPr>
          <p:cNvPr id="4" name="Picture 3">
            <a:extLst>
              <a:ext uri="{FF2B5EF4-FFF2-40B4-BE49-F238E27FC236}">
                <a16:creationId xmlns:a16="http://schemas.microsoft.com/office/drawing/2014/main" id="{AEE854DB-313B-4895-AE1B-C70CE1E72E13}"/>
              </a:ext>
            </a:extLst>
          </p:cNvPr>
          <p:cNvPicPr>
            <a:picLocks noChangeAspect="1"/>
          </p:cNvPicPr>
          <p:nvPr/>
        </p:nvPicPr>
        <p:blipFill rotWithShape="1">
          <a:blip r:embed="rId2"/>
          <a:srcRect l="19501" t="1650" r="50785" b="45778"/>
          <a:stretch/>
        </p:blipFill>
        <p:spPr>
          <a:xfrm>
            <a:off x="1280159" y="3429000"/>
            <a:ext cx="2934788" cy="2920679"/>
          </a:xfrm>
          <a:prstGeom prst="rect">
            <a:avLst/>
          </a:prstGeom>
        </p:spPr>
      </p:pic>
    </p:spTree>
    <p:extLst>
      <p:ext uri="{BB962C8B-B14F-4D97-AF65-F5344CB8AC3E}">
        <p14:creationId xmlns:p14="http://schemas.microsoft.com/office/powerpoint/2010/main" val="4001789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2AC1B2-9796-43D7-88FA-D3839C114FB4}"/>
              </a:ext>
            </a:extLst>
          </p:cNvPr>
          <p:cNvPicPr>
            <a:picLocks noGrp="1" noChangeAspect="1"/>
          </p:cNvPicPr>
          <p:nvPr>
            <p:ph idx="1"/>
          </p:nvPr>
        </p:nvPicPr>
        <p:blipFill rotWithShape="1">
          <a:blip r:embed="rId2"/>
          <a:srcRect l="25028" t="39364" r="3835" b="24084"/>
          <a:stretch/>
        </p:blipFill>
        <p:spPr>
          <a:xfrm>
            <a:off x="792481" y="853440"/>
            <a:ext cx="7863840" cy="2272937"/>
          </a:xfrm>
          <a:prstGeom prst="rect">
            <a:avLst/>
          </a:prstGeom>
        </p:spPr>
      </p:pic>
      <p:sp>
        <p:nvSpPr>
          <p:cNvPr id="5" name="Content Placeholder 2">
            <a:extLst>
              <a:ext uri="{FF2B5EF4-FFF2-40B4-BE49-F238E27FC236}">
                <a16:creationId xmlns:a16="http://schemas.microsoft.com/office/drawing/2014/main" id="{0B9703AC-C733-4B04-AD8D-EA8053185FCE}"/>
              </a:ext>
            </a:extLst>
          </p:cNvPr>
          <p:cNvSpPr txBox="1">
            <a:spLocks/>
          </p:cNvSpPr>
          <p:nvPr/>
        </p:nvSpPr>
        <p:spPr>
          <a:xfrm>
            <a:off x="411480" y="368821"/>
            <a:ext cx="1051560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t>2. On </a:t>
            </a:r>
            <a:r>
              <a:rPr lang="en-US" sz="2000" b="1" dirty="0"/>
              <a:t>Calculated Field </a:t>
            </a:r>
            <a:r>
              <a:rPr lang="en-US" sz="2000" dirty="0"/>
              <a:t>select</a:t>
            </a:r>
            <a:r>
              <a:rPr lang="en-US" sz="2000" b="1" dirty="0"/>
              <a:t> Number </a:t>
            </a:r>
            <a:r>
              <a:rPr lang="en-US" sz="2000" dirty="0"/>
              <a:t>function. It will show you number function only.</a:t>
            </a:r>
            <a:endParaRPr lang="en-ID" sz="2000" dirty="0"/>
          </a:p>
        </p:txBody>
      </p:sp>
      <p:pic>
        <p:nvPicPr>
          <p:cNvPr id="6" name="Picture 5">
            <a:extLst>
              <a:ext uri="{FF2B5EF4-FFF2-40B4-BE49-F238E27FC236}">
                <a16:creationId xmlns:a16="http://schemas.microsoft.com/office/drawing/2014/main" id="{E7414C10-A6D0-486B-9F76-E409F72BB71C}"/>
              </a:ext>
            </a:extLst>
          </p:cNvPr>
          <p:cNvPicPr>
            <a:picLocks noChangeAspect="1"/>
          </p:cNvPicPr>
          <p:nvPr/>
        </p:nvPicPr>
        <p:blipFill rotWithShape="1">
          <a:blip r:embed="rId3"/>
          <a:srcRect l="55072" t="33905" r="3375" b="28761"/>
          <a:stretch/>
        </p:blipFill>
        <p:spPr>
          <a:xfrm>
            <a:off x="4188824" y="4149149"/>
            <a:ext cx="5066212" cy="2560321"/>
          </a:xfrm>
          <a:prstGeom prst="rect">
            <a:avLst/>
          </a:prstGeom>
        </p:spPr>
      </p:pic>
      <p:sp>
        <p:nvSpPr>
          <p:cNvPr id="7" name="Rectangle 6">
            <a:extLst>
              <a:ext uri="{FF2B5EF4-FFF2-40B4-BE49-F238E27FC236}">
                <a16:creationId xmlns:a16="http://schemas.microsoft.com/office/drawing/2014/main" id="{8BEA9451-BDC8-40A5-8E89-19E4190E829E}"/>
              </a:ext>
            </a:extLst>
          </p:cNvPr>
          <p:cNvSpPr/>
          <p:nvPr/>
        </p:nvSpPr>
        <p:spPr>
          <a:xfrm>
            <a:off x="792481" y="3437708"/>
            <a:ext cx="8260081" cy="400110"/>
          </a:xfrm>
          <a:prstGeom prst="rect">
            <a:avLst/>
          </a:prstGeom>
        </p:spPr>
        <p:txBody>
          <a:bodyPr wrap="square">
            <a:spAutoFit/>
          </a:bodyPr>
          <a:lstStyle/>
          <a:p>
            <a:r>
              <a:rPr lang="en-US" sz="2000" dirty="0">
                <a:solidFill>
                  <a:schemeClr val="accent1"/>
                </a:solidFill>
              </a:rPr>
              <a:t>Following are the some of the commonly used “Number” functions:</a:t>
            </a:r>
            <a:endParaRPr lang="en-ID" sz="2000" dirty="0">
              <a:solidFill>
                <a:schemeClr val="accent1"/>
              </a:solidFill>
            </a:endParaRPr>
          </a:p>
        </p:txBody>
      </p:sp>
      <p:sp>
        <p:nvSpPr>
          <p:cNvPr id="8" name="Rectangle 7">
            <a:extLst>
              <a:ext uri="{FF2B5EF4-FFF2-40B4-BE49-F238E27FC236}">
                <a16:creationId xmlns:a16="http://schemas.microsoft.com/office/drawing/2014/main" id="{2174717D-F7F4-4D0F-9560-C2FDE326DE00}"/>
              </a:ext>
            </a:extLst>
          </p:cNvPr>
          <p:cNvSpPr/>
          <p:nvPr/>
        </p:nvSpPr>
        <p:spPr>
          <a:xfrm>
            <a:off x="1140824" y="4149149"/>
            <a:ext cx="6096000" cy="2246769"/>
          </a:xfrm>
          <a:prstGeom prst="rect">
            <a:avLst/>
          </a:prstGeom>
        </p:spPr>
        <p:txBody>
          <a:bodyPr>
            <a:spAutoFit/>
          </a:bodyPr>
          <a:lstStyle/>
          <a:p>
            <a:pPr marL="457200" indent="-457200">
              <a:buFont typeface="+mj-lt"/>
              <a:buAutoNum type="arabicPeriod"/>
            </a:pPr>
            <a:r>
              <a:rPr lang="en-US" sz="2000" b="1" dirty="0">
                <a:solidFill>
                  <a:schemeClr val="bg1">
                    <a:lumMod val="50000"/>
                  </a:schemeClr>
                </a:solidFill>
              </a:rPr>
              <a:t>ABS</a:t>
            </a:r>
          </a:p>
          <a:p>
            <a:pPr marL="457200" indent="-457200">
              <a:buFont typeface="+mj-lt"/>
              <a:buAutoNum type="arabicPeriod"/>
            </a:pPr>
            <a:r>
              <a:rPr lang="en-US" sz="2000" b="1" dirty="0">
                <a:solidFill>
                  <a:schemeClr val="bg1">
                    <a:lumMod val="50000"/>
                  </a:schemeClr>
                </a:solidFill>
              </a:rPr>
              <a:t>CEILING</a:t>
            </a:r>
          </a:p>
          <a:p>
            <a:pPr marL="457200" indent="-457200">
              <a:buFont typeface="+mj-lt"/>
              <a:buAutoNum type="arabicPeriod"/>
            </a:pPr>
            <a:r>
              <a:rPr lang="en-US" sz="2000" b="1" dirty="0">
                <a:solidFill>
                  <a:schemeClr val="bg1">
                    <a:lumMod val="50000"/>
                  </a:schemeClr>
                </a:solidFill>
              </a:rPr>
              <a:t>FLOOR</a:t>
            </a:r>
          </a:p>
          <a:p>
            <a:pPr marL="457200" indent="-457200">
              <a:buFont typeface="+mj-lt"/>
              <a:buAutoNum type="arabicPeriod"/>
            </a:pPr>
            <a:r>
              <a:rPr lang="en-US" sz="2000" b="1" dirty="0">
                <a:solidFill>
                  <a:schemeClr val="bg1">
                    <a:lumMod val="50000"/>
                  </a:schemeClr>
                </a:solidFill>
              </a:rPr>
              <a:t>MIN</a:t>
            </a:r>
          </a:p>
          <a:p>
            <a:pPr marL="457200" indent="-457200">
              <a:buFont typeface="+mj-lt"/>
              <a:buAutoNum type="arabicPeriod"/>
            </a:pPr>
            <a:r>
              <a:rPr lang="en-US" sz="2000" b="1" dirty="0">
                <a:solidFill>
                  <a:schemeClr val="bg1">
                    <a:lumMod val="50000"/>
                  </a:schemeClr>
                </a:solidFill>
              </a:rPr>
              <a:t>MAX</a:t>
            </a:r>
          </a:p>
          <a:p>
            <a:pPr marL="457200" indent="-457200">
              <a:buFont typeface="+mj-lt"/>
              <a:buAutoNum type="arabicPeriod"/>
            </a:pPr>
            <a:r>
              <a:rPr lang="en-US" sz="2000" b="1" dirty="0">
                <a:solidFill>
                  <a:schemeClr val="bg1">
                    <a:lumMod val="50000"/>
                  </a:schemeClr>
                </a:solidFill>
              </a:rPr>
              <a:t>SQRT</a:t>
            </a:r>
          </a:p>
          <a:p>
            <a:pPr marL="457200" indent="-457200">
              <a:buFont typeface="+mj-lt"/>
              <a:buAutoNum type="arabicPeriod"/>
            </a:pPr>
            <a:r>
              <a:rPr lang="en-US" sz="2000" b="1" dirty="0">
                <a:solidFill>
                  <a:schemeClr val="bg1">
                    <a:lumMod val="50000"/>
                  </a:schemeClr>
                </a:solidFill>
              </a:rPr>
              <a:t>ZN</a:t>
            </a:r>
            <a:endParaRPr lang="en-ID" b="1" dirty="0"/>
          </a:p>
        </p:txBody>
      </p:sp>
    </p:spTree>
    <p:extLst>
      <p:ext uri="{BB962C8B-B14F-4D97-AF65-F5344CB8AC3E}">
        <p14:creationId xmlns:p14="http://schemas.microsoft.com/office/powerpoint/2010/main" val="2269298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B84470-D55F-45F2-B690-2C3ABA700516}"/>
              </a:ext>
            </a:extLst>
          </p:cNvPr>
          <p:cNvSpPr/>
          <p:nvPr/>
        </p:nvSpPr>
        <p:spPr>
          <a:xfrm>
            <a:off x="444137" y="843677"/>
            <a:ext cx="10058400" cy="5863144"/>
          </a:xfrm>
          <a:prstGeom prst="rect">
            <a:avLst/>
          </a:prstGeom>
        </p:spPr>
        <p:txBody>
          <a:bodyPr wrap="square">
            <a:spAutoFit/>
          </a:bodyPr>
          <a:lstStyle/>
          <a:p>
            <a:pPr lvl="0" eaLnBrk="0" fontAlgn="base" hangingPunct="0">
              <a:spcBef>
                <a:spcPct val="0"/>
              </a:spcBef>
              <a:spcAft>
                <a:spcPct val="0"/>
              </a:spcAft>
            </a:pPr>
            <a:r>
              <a:rPr lang="en-US" dirty="0"/>
              <a:t>String functions allow you to manipulate string data (i.e. data made of text).</a:t>
            </a:r>
          </a:p>
          <a:p>
            <a:pPr>
              <a:lnSpc>
                <a:spcPct val="150000"/>
              </a:lnSpc>
            </a:pPr>
            <a:r>
              <a:rPr lang="en-US" b="1" dirty="0"/>
              <a:t>For example</a:t>
            </a:r>
            <a:r>
              <a:rPr lang="en-US" dirty="0"/>
              <a:t>, from customer name field you might have a field that contains all of your customers' first and last names. You can pull the last names from all your customers into a new field using a string function.</a:t>
            </a:r>
          </a:p>
          <a:p>
            <a:pPr>
              <a:lnSpc>
                <a:spcPct val="150000"/>
              </a:lnSpc>
            </a:pPr>
            <a:r>
              <a:rPr lang="en-US" dirty="0"/>
              <a:t>The calculation might look something like this:</a:t>
            </a:r>
          </a:p>
          <a:p>
            <a:endParaRPr lang="en-US" dirty="0"/>
          </a:p>
          <a:p>
            <a:pPr lvl="0" eaLnBrk="0" fontAlgn="base" hangingPunct="0">
              <a:spcBef>
                <a:spcPct val="0"/>
              </a:spcBef>
              <a:spcAft>
                <a:spcPct val="0"/>
              </a:spcAft>
            </a:pPr>
            <a:r>
              <a:rPr lang="en-US" altLang="en-US" sz="2400" dirty="0">
                <a:solidFill>
                  <a:schemeClr val="accent1"/>
                </a:solidFill>
              </a:rPr>
              <a:t>Following are the some of the commonly used “String” functions:</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SPLIT</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LEFT</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LEN</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LOWER</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MID</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REPLACE</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RIGHT</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TRIM</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UPPER</a:t>
            </a:r>
          </a:p>
        </p:txBody>
      </p:sp>
      <p:sp>
        <p:nvSpPr>
          <p:cNvPr id="6" name="Title 1">
            <a:extLst>
              <a:ext uri="{FF2B5EF4-FFF2-40B4-BE49-F238E27FC236}">
                <a16:creationId xmlns:a16="http://schemas.microsoft.com/office/drawing/2014/main" id="{7F9027D9-D88F-4D54-981F-9B1BA08C6F21}"/>
              </a:ext>
            </a:extLst>
          </p:cNvPr>
          <p:cNvSpPr>
            <a:spLocks noGrp="1"/>
          </p:cNvSpPr>
          <p:nvPr>
            <p:ph type="title"/>
          </p:nvPr>
        </p:nvSpPr>
        <p:spPr>
          <a:xfrm>
            <a:off x="444137" y="215330"/>
            <a:ext cx="10515600" cy="570326"/>
          </a:xfrm>
        </p:spPr>
        <p:txBody>
          <a:bodyPr>
            <a:normAutofit/>
          </a:bodyPr>
          <a:lstStyle/>
          <a:p>
            <a:r>
              <a:rPr lang="en-US" sz="2800" dirty="0"/>
              <a:t>String Function</a:t>
            </a:r>
            <a:endParaRPr lang="en-ID" sz="2800" dirty="0"/>
          </a:p>
        </p:txBody>
      </p:sp>
      <p:pic>
        <p:nvPicPr>
          <p:cNvPr id="7" name="Picture 6">
            <a:extLst>
              <a:ext uri="{FF2B5EF4-FFF2-40B4-BE49-F238E27FC236}">
                <a16:creationId xmlns:a16="http://schemas.microsoft.com/office/drawing/2014/main" id="{783D9F36-CFF5-4552-882D-6DE933FE0C9D}"/>
              </a:ext>
            </a:extLst>
          </p:cNvPr>
          <p:cNvPicPr>
            <a:picLocks noChangeAspect="1"/>
          </p:cNvPicPr>
          <p:nvPr/>
        </p:nvPicPr>
        <p:blipFill rotWithShape="1">
          <a:blip r:embed="rId2"/>
          <a:srcRect r="70317"/>
          <a:stretch/>
        </p:blipFill>
        <p:spPr>
          <a:xfrm>
            <a:off x="5386251" y="2259329"/>
            <a:ext cx="2773544" cy="742950"/>
          </a:xfrm>
          <a:prstGeom prst="rect">
            <a:avLst/>
          </a:prstGeom>
        </p:spPr>
      </p:pic>
    </p:spTree>
    <p:extLst>
      <p:ext uri="{BB962C8B-B14F-4D97-AF65-F5344CB8AC3E}">
        <p14:creationId xmlns:p14="http://schemas.microsoft.com/office/powerpoint/2010/main" val="3362179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B84470-D55F-45F2-B690-2C3ABA700516}"/>
              </a:ext>
            </a:extLst>
          </p:cNvPr>
          <p:cNvSpPr/>
          <p:nvPr/>
        </p:nvSpPr>
        <p:spPr>
          <a:xfrm>
            <a:off x="444137" y="1018903"/>
            <a:ext cx="10058400" cy="1703030"/>
          </a:xfrm>
          <a:prstGeom prst="rect">
            <a:avLst/>
          </a:prstGeom>
        </p:spPr>
        <p:txBody>
          <a:bodyPr wrap="square">
            <a:spAutoFit/>
          </a:bodyPr>
          <a:lstStyle/>
          <a:p>
            <a:pPr>
              <a:lnSpc>
                <a:spcPct val="150000"/>
              </a:lnSpc>
            </a:pPr>
            <a:r>
              <a:rPr lang="en-US" dirty="0"/>
              <a:t>Logical calculations allow you to determine if a certain condition is true or false (</a:t>
            </a:r>
            <a:r>
              <a:rPr lang="en-US" dirty="0" err="1"/>
              <a:t>boolean</a:t>
            </a:r>
            <a:r>
              <a:rPr lang="en-US" dirty="0"/>
              <a:t> logic). </a:t>
            </a:r>
            <a:r>
              <a:rPr lang="en-US" b="1" dirty="0"/>
              <a:t>For example</a:t>
            </a:r>
            <a:r>
              <a:rPr lang="en-US" dirty="0"/>
              <a:t>, you might want to quickly see if sales for each country you distribute your merchandise to were above or below a certain threshold.</a:t>
            </a:r>
          </a:p>
          <a:p>
            <a:pPr>
              <a:lnSpc>
                <a:spcPct val="150000"/>
              </a:lnSpc>
            </a:pPr>
            <a:r>
              <a:rPr lang="en-US" dirty="0"/>
              <a:t>The logical calculation might look something like this:</a:t>
            </a:r>
          </a:p>
        </p:txBody>
      </p:sp>
      <p:sp>
        <p:nvSpPr>
          <p:cNvPr id="6" name="Title 1">
            <a:extLst>
              <a:ext uri="{FF2B5EF4-FFF2-40B4-BE49-F238E27FC236}">
                <a16:creationId xmlns:a16="http://schemas.microsoft.com/office/drawing/2014/main" id="{7F9027D9-D88F-4D54-981F-9B1BA08C6F21}"/>
              </a:ext>
            </a:extLst>
          </p:cNvPr>
          <p:cNvSpPr>
            <a:spLocks noGrp="1"/>
          </p:cNvSpPr>
          <p:nvPr>
            <p:ph type="title"/>
          </p:nvPr>
        </p:nvSpPr>
        <p:spPr>
          <a:xfrm>
            <a:off x="444137" y="317948"/>
            <a:ext cx="10515600" cy="700955"/>
          </a:xfrm>
        </p:spPr>
        <p:txBody>
          <a:bodyPr>
            <a:normAutofit/>
          </a:bodyPr>
          <a:lstStyle/>
          <a:p>
            <a:r>
              <a:rPr lang="en-US" sz="2800" dirty="0"/>
              <a:t>Logical Function</a:t>
            </a:r>
            <a:endParaRPr lang="en-ID" sz="2800" dirty="0"/>
          </a:p>
        </p:txBody>
      </p:sp>
      <p:pic>
        <p:nvPicPr>
          <p:cNvPr id="3" name="Picture 2">
            <a:extLst>
              <a:ext uri="{FF2B5EF4-FFF2-40B4-BE49-F238E27FC236}">
                <a16:creationId xmlns:a16="http://schemas.microsoft.com/office/drawing/2014/main" id="{26ECCB46-2757-4E64-8734-2498A672484E}"/>
              </a:ext>
            </a:extLst>
          </p:cNvPr>
          <p:cNvPicPr>
            <a:picLocks noChangeAspect="1"/>
          </p:cNvPicPr>
          <p:nvPr/>
        </p:nvPicPr>
        <p:blipFill>
          <a:blip r:embed="rId2"/>
          <a:stretch>
            <a:fillRect/>
          </a:stretch>
        </p:blipFill>
        <p:spPr>
          <a:xfrm>
            <a:off x="6018847" y="2274026"/>
            <a:ext cx="2105025" cy="533400"/>
          </a:xfrm>
          <a:prstGeom prst="rect">
            <a:avLst/>
          </a:prstGeom>
        </p:spPr>
      </p:pic>
      <p:pic>
        <p:nvPicPr>
          <p:cNvPr id="4" name="Picture 3">
            <a:extLst>
              <a:ext uri="{FF2B5EF4-FFF2-40B4-BE49-F238E27FC236}">
                <a16:creationId xmlns:a16="http://schemas.microsoft.com/office/drawing/2014/main" id="{6FF93B3D-2C2E-4B03-BAE2-7E233A7C3094}"/>
              </a:ext>
            </a:extLst>
          </p:cNvPr>
          <p:cNvPicPr>
            <a:picLocks noChangeAspect="1"/>
          </p:cNvPicPr>
          <p:nvPr/>
        </p:nvPicPr>
        <p:blipFill>
          <a:blip r:embed="rId3"/>
          <a:stretch>
            <a:fillRect/>
          </a:stretch>
        </p:blipFill>
        <p:spPr>
          <a:xfrm>
            <a:off x="444137" y="2908961"/>
            <a:ext cx="3238500" cy="3552825"/>
          </a:xfrm>
          <a:prstGeom prst="rect">
            <a:avLst/>
          </a:prstGeom>
        </p:spPr>
      </p:pic>
      <p:sp>
        <p:nvSpPr>
          <p:cNvPr id="7" name="Rectangle 6">
            <a:extLst>
              <a:ext uri="{FF2B5EF4-FFF2-40B4-BE49-F238E27FC236}">
                <a16:creationId xmlns:a16="http://schemas.microsoft.com/office/drawing/2014/main" id="{A038BC02-26EC-4D67-A264-4003252923CE}"/>
              </a:ext>
            </a:extLst>
          </p:cNvPr>
          <p:cNvSpPr/>
          <p:nvPr/>
        </p:nvSpPr>
        <p:spPr>
          <a:xfrm>
            <a:off x="4863737" y="3105016"/>
            <a:ext cx="6096000" cy="2062103"/>
          </a:xfrm>
          <a:prstGeom prst="rect">
            <a:avLst/>
          </a:prstGeom>
        </p:spPr>
        <p:txBody>
          <a:bodyPr>
            <a:spAutoFit/>
          </a:bodyPr>
          <a:lstStyle/>
          <a:p>
            <a:pPr lvl="0" eaLnBrk="0" fontAlgn="base" hangingPunct="0">
              <a:spcBef>
                <a:spcPct val="0"/>
              </a:spcBef>
              <a:spcAft>
                <a:spcPct val="0"/>
              </a:spcAft>
            </a:pPr>
            <a:r>
              <a:rPr lang="en-US" altLang="en-US" dirty="0">
                <a:solidFill>
                  <a:schemeClr val="accent1"/>
                </a:solidFill>
              </a:rPr>
              <a:t>Following are the some of the commonly used “String” functions:</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AND</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CASE</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IF-ELSE</a:t>
            </a:r>
          </a:p>
          <a:p>
            <a:pPr marL="914400" lvl="0" indent="-457200" eaLnBrk="0" fontAlgn="base" hangingPunct="0">
              <a:spcBef>
                <a:spcPts val="600"/>
              </a:spcBef>
              <a:spcAft>
                <a:spcPct val="0"/>
              </a:spcAft>
              <a:buFont typeface="+mj-lt"/>
              <a:buAutoNum type="arabicPeriod"/>
            </a:pPr>
            <a:r>
              <a:rPr lang="en-US" altLang="en-US" b="1" dirty="0">
                <a:solidFill>
                  <a:schemeClr val="bg1">
                    <a:lumMod val="50000"/>
                  </a:schemeClr>
                </a:solidFill>
              </a:rPr>
              <a:t>OR</a:t>
            </a:r>
          </a:p>
        </p:txBody>
      </p:sp>
    </p:spTree>
    <p:extLst>
      <p:ext uri="{BB962C8B-B14F-4D97-AF65-F5344CB8AC3E}">
        <p14:creationId xmlns:p14="http://schemas.microsoft.com/office/powerpoint/2010/main" val="3431572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615180" y="2256790"/>
            <a:ext cx="2846070" cy="859790"/>
          </a:xfrm>
        </p:spPr>
        <p:txBody>
          <a:bodyPr>
            <a:normAutofit/>
          </a:bodyPr>
          <a:lstStyle/>
          <a:p>
            <a:r>
              <a:rPr lang="en-US" altLang="zh-CN" dirty="0">
                <a:solidFill>
                  <a:srgbClr val="1198EB"/>
                </a:solidFill>
              </a:rPr>
              <a:t>CHA</a:t>
            </a:r>
            <a:r>
              <a:rPr lang="en-US" altLang="zh-CN" dirty="0"/>
              <a:t>PTER 6</a:t>
            </a:r>
            <a:endParaRPr lang="zh-CN" altLang="en-US" dirty="0"/>
          </a:p>
        </p:txBody>
      </p:sp>
      <p:sp>
        <p:nvSpPr>
          <p:cNvPr id="6" name="标题 1"/>
          <p:cNvSpPr>
            <a:spLocks noGrp="1"/>
          </p:cNvSpPr>
          <p:nvPr>
            <p:custDataLst>
              <p:tags r:id="rId3"/>
            </p:custDataLst>
          </p:nvPr>
        </p:nvSpPr>
        <p:spPr>
          <a:xfrm>
            <a:off x="2621280" y="2960370"/>
            <a:ext cx="6836410" cy="859790"/>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a:lstStyle>
          <a:p>
            <a:pPr algn="ctr"/>
            <a:r>
              <a:rPr lang="en-US" dirty="0"/>
              <a:t>Chart Forms</a:t>
            </a:r>
          </a:p>
        </p:txBody>
      </p:sp>
    </p:spTree>
    <p:custDataLst>
      <p:tags r:id="rId1"/>
    </p:custDataLst>
    <p:extLst>
      <p:ext uri="{BB962C8B-B14F-4D97-AF65-F5344CB8AC3E}">
        <p14:creationId xmlns:p14="http://schemas.microsoft.com/office/powerpoint/2010/main" val="117991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Visualization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6495" y="1087755"/>
            <a:ext cx="7359650" cy="5716905"/>
          </a:xfr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6379-D8CA-4BDC-BB7F-843BA42E28A3}"/>
              </a:ext>
            </a:extLst>
          </p:cNvPr>
          <p:cNvSpPr>
            <a:spLocks noGrp="1"/>
          </p:cNvSpPr>
          <p:nvPr>
            <p:ph type="title"/>
          </p:nvPr>
        </p:nvSpPr>
        <p:spPr>
          <a:xfrm>
            <a:off x="838200" y="271416"/>
            <a:ext cx="10515600" cy="860698"/>
          </a:xfrm>
        </p:spPr>
        <p:txBody>
          <a:bodyPr/>
          <a:lstStyle/>
          <a:p>
            <a:pPr algn="ctr"/>
            <a:r>
              <a:rPr lang="en-US" dirty="0"/>
              <a:t>Bar Chart</a:t>
            </a:r>
            <a:endParaRPr lang="en-ID" dirty="0"/>
          </a:p>
        </p:txBody>
      </p:sp>
      <p:pic>
        <p:nvPicPr>
          <p:cNvPr id="4" name="Picture 3">
            <a:extLst>
              <a:ext uri="{FF2B5EF4-FFF2-40B4-BE49-F238E27FC236}">
                <a16:creationId xmlns:a16="http://schemas.microsoft.com/office/drawing/2014/main" id="{748D2A7D-CC32-43C6-B85A-CEBE8D938B98}"/>
              </a:ext>
            </a:extLst>
          </p:cNvPr>
          <p:cNvPicPr>
            <a:picLocks noChangeAspect="1"/>
          </p:cNvPicPr>
          <p:nvPr/>
        </p:nvPicPr>
        <p:blipFill>
          <a:blip r:embed="rId2"/>
          <a:stretch>
            <a:fillRect/>
          </a:stretch>
        </p:blipFill>
        <p:spPr>
          <a:xfrm>
            <a:off x="1072603" y="1808116"/>
            <a:ext cx="10046794" cy="3077393"/>
          </a:xfrm>
          <a:prstGeom prst="rect">
            <a:avLst/>
          </a:prstGeom>
        </p:spPr>
      </p:pic>
    </p:spTree>
    <p:extLst>
      <p:ext uri="{BB962C8B-B14F-4D97-AF65-F5344CB8AC3E}">
        <p14:creationId xmlns:p14="http://schemas.microsoft.com/office/powerpoint/2010/main" val="3550040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AB1F-64CD-40CF-9F69-38352D7AEBD1}"/>
              </a:ext>
            </a:extLst>
          </p:cNvPr>
          <p:cNvSpPr>
            <a:spLocks noGrp="1"/>
          </p:cNvSpPr>
          <p:nvPr>
            <p:ph type="title"/>
          </p:nvPr>
        </p:nvSpPr>
        <p:spPr>
          <a:xfrm>
            <a:off x="838200" y="713463"/>
            <a:ext cx="10515600" cy="766989"/>
          </a:xfrm>
        </p:spPr>
        <p:txBody>
          <a:bodyPr/>
          <a:lstStyle/>
          <a:p>
            <a:r>
              <a:rPr lang="en-US" dirty="0"/>
              <a:t>Bar Chart</a:t>
            </a:r>
            <a:endParaRPr lang="en-ID" dirty="0"/>
          </a:p>
        </p:txBody>
      </p:sp>
      <p:sp>
        <p:nvSpPr>
          <p:cNvPr id="3" name="Content Placeholder 2">
            <a:extLst>
              <a:ext uri="{FF2B5EF4-FFF2-40B4-BE49-F238E27FC236}">
                <a16:creationId xmlns:a16="http://schemas.microsoft.com/office/drawing/2014/main" id="{52C56142-333C-40C8-B229-8CA11154B93A}"/>
              </a:ext>
            </a:extLst>
          </p:cNvPr>
          <p:cNvSpPr>
            <a:spLocks noGrp="1"/>
          </p:cNvSpPr>
          <p:nvPr>
            <p:ph idx="1"/>
          </p:nvPr>
        </p:nvSpPr>
        <p:spPr>
          <a:xfrm>
            <a:off x="838200" y="1611081"/>
            <a:ext cx="10515600" cy="4914220"/>
          </a:xfrm>
        </p:spPr>
        <p:txBody>
          <a:bodyPr/>
          <a:lstStyle/>
          <a:p>
            <a:pPr marL="0" indent="0" algn="just">
              <a:lnSpc>
                <a:spcPct val="150000"/>
              </a:lnSpc>
              <a:buNone/>
            </a:pPr>
            <a:r>
              <a:rPr lang="en-US" dirty="0"/>
              <a:t>Bar charts represent numeric values as a bar and split across clear categories. Bar chart very effective for comparing information, and spotting highs and low in the data.</a:t>
            </a:r>
          </a:p>
          <a:p>
            <a:pPr marL="0" indent="0">
              <a:lnSpc>
                <a:spcPct val="150000"/>
              </a:lnSpc>
              <a:buNone/>
            </a:pPr>
            <a:endParaRPr lang="en-US" dirty="0"/>
          </a:p>
        </p:txBody>
      </p:sp>
    </p:spTree>
    <p:extLst>
      <p:ext uri="{BB962C8B-B14F-4D97-AF65-F5344CB8AC3E}">
        <p14:creationId xmlns:p14="http://schemas.microsoft.com/office/powerpoint/2010/main" val="2811774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10515600" cy="5152203"/>
          </a:xfrm>
        </p:spPr>
        <p:txBody>
          <a:bodyPr/>
          <a:lstStyle/>
          <a:p>
            <a:pPr marL="0" indent="0">
              <a:buNone/>
            </a:pPr>
            <a:r>
              <a:rPr lang="en-US" dirty="0"/>
              <a:t>The following step to create bar chart:</a:t>
            </a:r>
          </a:p>
          <a:p>
            <a:pPr marL="457200" indent="-457200">
              <a:buAutoNum type="arabicPeriod"/>
            </a:pPr>
            <a:r>
              <a:rPr lang="en-US" sz="2000" dirty="0"/>
              <a:t>From </a:t>
            </a:r>
            <a:r>
              <a:rPr lang="en-US" sz="2000" b="1" dirty="0"/>
              <a:t>Dimension</a:t>
            </a:r>
            <a:r>
              <a:rPr lang="en-US" sz="2000" dirty="0"/>
              <a:t>, drag </a:t>
            </a:r>
            <a:r>
              <a:rPr lang="en-US" sz="2000" b="1" dirty="0"/>
              <a:t>Sub-Category</a:t>
            </a:r>
            <a:r>
              <a:rPr lang="en-US" sz="2000" dirty="0"/>
              <a:t> to </a:t>
            </a:r>
            <a:r>
              <a:rPr lang="en-US" sz="2000" b="1" dirty="0"/>
              <a:t>Rows</a:t>
            </a:r>
            <a:endParaRPr lang="en-US" sz="2000" dirty="0"/>
          </a:p>
          <a:p>
            <a:pPr marL="457200" indent="-457200">
              <a:buAutoNum type="arabicPeriod"/>
            </a:pPr>
            <a:r>
              <a:rPr lang="en-US" sz="2000" dirty="0"/>
              <a:t>From </a:t>
            </a:r>
            <a:r>
              <a:rPr lang="en-US" sz="2000" b="1" dirty="0"/>
              <a:t>Measure</a:t>
            </a:r>
            <a:r>
              <a:rPr lang="en-US" sz="2000" dirty="0"/>
              <a:t>, drag </a:t>
            </a:r>
            <a:r>
              <a:rPr lang="en-US" sz="2000" b="1" dirty="0"/>
              <a:t>Sales</a:t>
            </a:r>
            <a:r>
              <a:rPr lang="en-US" sz="2000" dirty="0"/>
              <a:t> to </a:t>
            </a:r>
            <a:r>
              <a:rPr lang="en-US" sz="2000" b="1" dirty="0"/>
              <a:t>Columns</a:t>
            </a:r>
            <a:endParaRPr lang="en-US" sz="2000" dirty="0"/>
          </a:p>
          <a:p>
            <a:pPr marL="457200" indent="-457200">
              <a:buAutoNum type="arabicPeriod"/>
            </a:pPr>
            <a:r>
              <a:rPr lang="en-US" sz="2000" dirty="0"/>
              <a:t>Drag </a:t>
            </a:r>
            <a:r>
              <a:rPr lang="en-US" sz="2000" b="1" dirty="0"/>
              <a:t>Sub-Category</a:t>
            </a:r>
            <a:r>
              <a:rPr lang="en-US" sz="2000" dirty="0"/>
              <a:t> to filter top 5 by </a:t>
            </a:r>
            <a:r>
              <a:rPr lang="en-US" sz="2000" b="1" dirty="0"/>
              <a:t>Sum</a:t>
            </a:r>
            <a:r>
              <a:rPr lang="en-US" sz="2000" dirty="0"/>
              <a:t> </a:t>
            </a:r>
            <a:r>
              <a:rPr lang="en-US" sz="2000" b="1" dirty="0"/>
              <a:t>Sales</a:t>
            </a:r>
          </a:p>
          <a:p>
            <a:pPr marL="0" indent="0">
              <a:buNone/>
            </a:pPr>
            <a:endParaRPr lang="en-ID" dirty="0"/>
          </a:p>
        </p:txBody>
      </p:sp>
      <p:pic>
        <p:nvPicPr>
          <p:cNvPr id="6" name="Picture 5">
            <a:extLst>
              <a:ext uri="{FF2B5EF4-FFF2-40B4-BE49-F238E27FC236}">
                <a16:creationId xmlns:a16="http://schemas.microsoft.com/office/drawing/2014/main" id="{B3D8423F-E254-4E45-AA4D-5C017B661DA1}"/>
              </a:ext>
            </a:extLst>
          </p:cNvPr>
          <p:cNvPicPr>
            <a:picLocks noChangeAspect="1"/>
          </p:cNvPicPr>
          <p:nvPr/>
        </p:nvPicPr>
        <p:blipFill rotWithShape="1">
          <a:blip r:embed="rId2"/>
          <a:srcRect l="5714" t="5206" r="3001" b="2222"/>
          <a:stretch/>
        </p:blipFill>
        <p:spPr>
          <a:xfrm>
            <a:off x="2808514" y="2920252"/>
            <a:ext cx="6574971" cy="3750513"/>
          </a:xfrm>
          <a:prstGeom prst="rect">
            <a:avLst/>
          </a:prstGeom>
        </p:spPr>
      </p:pic>
      <p:cxnSp>
        <p:nvCxnSpPr>
          <p:cNvPr id="8" name="Straight Arrow Connector 7">
            <a:extLst>
              <a:ext uri="{FF2B5EF4-FFF2-40B4-BE49-F238E27FC236}">
                <a16:creationId xmlns:a16="http://schemas.microsoft.com/office/drawing/2014/main" id="{47E6EC28-CC96-4217-AE32-32AC9D5023E7}"/>
              </a:ext>
            </a:extLst>
          </p:cNvPr>
          <p:cNvCxnSpPr>
            <a:cxnSpLocks/>
          </p:cNvCxnSpPr>
          <p:nvPr/>
        </p:nvCxnSpPr>
        <p:spPr>
          <a:xfrm flipV="1">
            <a:off x="3361509" y="3744687"/>
            <a:ext cx="592182" cy="12888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549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1CBC-16FE-4AC8-BB5C-C8E1F73DA349}"/>
              </a:ext>
            </a:extLst>
          </p:cNvPr>
          <p:cNvSpPr>
            <a:spLocks noGrp="1"/>
          </p:cNvSpPr>
          <p:nvPr>
            <p:ph type="title"/>
          </p:nvPr>
        </p:nvSpPr>
        <p:spPr>
          <a:xfrm>
            <a:off x="838200" y="365126"/>
            <a:ext cx="10515600" cy="836658"/>
          </a:xfrm>
        </p:spPr>
        <p:txBody>
          <a:bodyPr/>
          <a:lstStyle/>
          <a:p>
            <a:pPr algn="ctr"/>
            <a:r>
              <a:rPr lang="en-US" dirty="0"/>
              <a:t>Stacked Chart</a:t>
            </a:r>
            <a:endParaRPr lang="en-ID" dirty="0"/>
          </a:p>
        </p:txBody>
      </p:sp>
      <p:pic>
        <p:nvPicPr>
          <p:cNvPr id="4" name="Content Placeholder 3">
            <a:extLst>
              <a:ext uri="{FF2B5EF4-FFF2-40B4-BE49-F238E27FC236}">
                <a16:creationId xmlns:a16="http://schemas.microsoft.com/office/drawing/2014/main" id="{3A79BEFB-B1A8-47D1-801C-EA292A154E99}"/>
              </a:ext>
            </a:extLst>
          </p:cNvPr>
          <p:cNvPicPr>
            <a:picLocks noGrp="1" noChangeAspect="1"/>
          </p:cNvPicPr>
          <p:nvPr>
            <p:ph idx="1"/>
          </p:nvPr>
        </p:nvPicPr>
        <p:blipFill rotWithShape="1">
          <a:blip r:embed="rId2"/>
          <a:srcRect r="14141"/>
          <a:stretch/>
        </p:blipFill>
        <p:spPr>
          <a:xfrm>
            <a:off x="838200" y="1419498"/>
            <a:ext cx="10581163" cy="4875370"/>
          </a:xfrm>
          <a:prstGeom prst="rect">
            <a:avLst/>
          </a:prstGeom>
        </p:spPr>
      </p:pic>
    </p:spTree>
    <p:extLst>
      <p:ext uri="{BB962C8B-B14F-4D97-AF65-F5344CB8AC3E}">
        <p14:creationId xmlns:p14="http://schemas.microsoft.com/office/powerpoint/2010/main" val="1403652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AB1F-64CD-40CF-9F69-38352D7AEBD1}"/>
              </a:ext>
            </a:extLst>
          </p:cNvPr>
          <p:cNvSpPr>
            <a:spLocks noGrp="1"/>
          </p:cNvSpPr>
          <p:nvPr>
            <p:ph type="title"/>
          </p:nvPr>
        </p:nvSpPr>
        <p:spPr>
          <a:xfrm>
            <a:off x="838200" y="504463"/>
            <a:ext cx="10515600" cy="766989"/>
          </a:xfrm>
        </p:spPr>
        <p:txBody>
          <a:bodyPr/>
          <a:lstStyle/>
          <a:p>
            <a:r>
              <a:rPr lang="en-US" dirty="0"/>
              <a:t>Stacked Chart</a:t>
            </a:r>
            <a:endParaRPr lang="en-ID" dirty="0"/>
          </a:p>
        </p:txBody>
      </p:sp>
      <p:sp>
        <p:nvSpPr>
          <p:cNvPr id="3" name="Content Placeholder 2">
            <a:extLst>
              <a:ext uri="{FF2B5EF4-FFF2-40B4-BE49-F238E27FC236}">
                <a16:creationId xmlns:a16="http://schemas.microsoft.com/office/drawing/2014/main" id="{52C56142-333C-40C8-B229-8CA11154B93A}"/>
              </a:ext>
            </a:extLst>
          </p:cNvPr>
          <p:cNvSpPr>
            <a:spLocks noGrp="1"/>
          </p:cNvSpPr>
          <p:nvPr>
            <p:ph idx="1"/>
          </p:nvPr>
        </p:nvSpPr>
        <p:spPr>
          <a:xfrm>
            <a:off x="838200" y="1402081"/>
            <a:ext cx="10515600" cy="4914220"/>
          </a:xfrm>
        </p:spPr>
        <p:txBody>
          <a:bodyPr/>
          <a:lstStyle/>
          <a:p>
            <a:pPr marL="0" indent="0" algn="just">
              <a:lnSpc>
                <a:spcPct val="150000"/>
              </a:lnSpc>
              <a:buNone/>
            </a:pPr>
            <a:r>
              <a:rPr lang="en-ID" dirty="0"/>
              <a:t>Stacked bar charts, like regular bar charts, represent numeric values as segmented bars, and each bar is as specific category.</a:t>
            </a:r>
            <a:r>
              <a:rPr lang="en-US" dirty="0"/>
              <a:t> This bar also effective for comparing information, and spotting highs and low in the data.</a:t>
            </a:r>
          </a:p>
          <a:p>
            <a:pPr marL="0" indent="0">
              <a:lnSpc>
                <a:spcPct val="150000"/>
              </a:lnSpc>
              <a:buNone/>
            </a:pPr>
            <a:endParaRPr lang="en-US" dirty="0"/>
          </a:p>
        </p:txBody>
      </p:sp>
    </p:spTree>
    <p:extLst>
      <p:ext uri="{BB962C8B-B14F-4D97-AF65-F5344CB8AC3E}">
        <p14:creationId xmlns:p14="http://schemas.microsoft.com/office/powerpoint/2010/main" val="3871109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10515600" cy="5152203"/>
          </a:xfrm>
        </p:spPr>
        <p:txBody>
          <a:bodyPr/>
          <a:lstStyle/>
          <a:p>
            <a:pPr marL="0" indent="0">
              <a:buNone/>
            </a:pPr>
            <a:r>
              <a:rPr lang="en-US" dirty="0"/>
              <a:t>The following step to create stacked bar chart:</a:t>
            </a:r>
          </a:p>
          <a:p>
            <a:pPr marL="457200" indent="-457200">
              <a:buAutoNum type="arabicPeriod"/>
            </a:pPr>
            <a:r>
              <a:rPr lang="en-US" sz="2000" dirty="0"/>
              <a:t>From </a:t>
            </a:r>
            <a:r>
              <a:rPr lang="en-US" sz="2000" b="1" dirty="0"/>
              <a:t>Dimension</a:t>
            </a:r>
            <a:r>
              <a:rPr lang="en-US" sz="2000" dirty="0"/>
              <a:t>, drag </a:t>
            </a:r>
            <a:r>
              <a:rPr lang="en-US" sz="2000" b="1" dirty="0"/>
              <a:t>Order Date</a:t>
            </a:r>
            <a:r>
              <a:rPr lang="en-US" sz="2000" dirty="0"/>
              <a:t> to </a:t>
            </a:r>
            <a:r>
              <a:rPr lang="en-US" sz="2000" b="1" dirty="0"/>
              <a:t>Rows, </a:t>
            </a:r>
            <a:r>
              <a:rPr lang="en-US" sz="2000" dirty="0"/>
              <a:t>then drill down until Month</a:t>
            </a:r>
          </a:p>
          <a:p>
            <a:pPr marL="457200" indent="-457200">
              <a:buAutoNum type="arabicPeriod"/>
            </a:pPr>
            <a:r>
              <a:rPr lang="en-US" sz="2000" dirty="0"/>
              <a:t>From </a:t>
            </a:r>
            <a:r>
              <a:rPr lang="en-US" sz="2000" b="1" dirty="0"/>
              <a:t>Measure</a:t>
            </a:r>
            <a:r>
              <a:rPr lang="en-US" sz="2000" dirty="0"/>
              <a:t>, drag </a:t>
            </a:r>
            <a:r>
              <a:rPr lang="en-US" sz="2000" b="1" dirty="0"/>
              <a:t>Sales</a:t>
            </a:r>
            <a:r>
              <a:rPr lang="en-US" sz="2000" dirty="0"/>
              <a:t> to </a:t>
            </a:r>
            <a:r>
              <a:rPr lang="en-US" sz="2000" b="1" dirty="0"/>
              <a:t>Columns</a:t>
            </a:r>
            <a:endParaRPr lang="en-US" sz="2000" dirty="0"/>
          </a:p>
          <a:p>
            <a:pPr marL="457200" indent="-457200">
              <a:buAutoNum type="arabicPeriod"/>
            </a:pPr>
            <a:r>
              <a:rPr lang="en-US" sz="2000" dirty="0"/>
              <a:t>Drag </a:t>
            </a:r>
            <a:r>
              <a:rPr lang="en-US" sz="2000" b="1" dirty="0"/>
              <a:t>Category</a:t>
            </a:r>
            <a:r>
              <a:rPr lang="en-US" sz="2000" dirty="0"/>
              <a:t> to </a:t>
            </a:r>
            <a:r>
              <a:rPr lang="en-US" sz="2000" b="1" dirty="0"/>
              <a:t>Color</a:t>
            </a:r>
            <a:r>
              <a:rPr lang="en-US" sz="2000" dirty="0"/>
              <a:t> in </a:t>
            </a:r>
            <a:r>
              <a:rPr lang="en-US" sz="2000" b="1" dirty="0"/>
              <a:t>Mark Card</a:t>
            </a:r>
          </a:p>
          <a:p>
            <a:pPr marL="0" indent="0">
              <a:buNone/>
            </a:pPr>
            <a:endParaRPr lang="en-ID" dirty="0"/>
          </a:p>
        </p:txBody>
      </p:sp>
      <p:pic>
        <p:nvPicPr>
          <p:cNvPr id="4" name="Picture 3">
            <a:extLst>
              <a:ext uri="{FF2B5EF4-FFF2-40B4-BE49-F238E27FC236}">
                <a16:creationId xmlns:a16="http://schemas.microsoft.com/office/drawing/2014/main" id="{F0A46A57-F5E3-4030-B0DC-FBC61A6A3B6C}"/>
              </a:ext>
            </a:extLst>
          </p:cNvPr>
          <p:cNvPicPr>
            <a:picLocks noChangeAspect="1"/>
          </p:cNvPicPr>
          <p:nvPr/>
        </p:nvPicPr>
        <p:blipFill rotWithShape="1">
          <a:blip r:embed="rId2"/>
          <a:srcRect l="5753" t="5048" r="1117" b="33075"/>
          <a:stretch/>
        </p:blipFill>
        <p:spPr>
          <a:xfrm>
            <a:off x="1333130" y="3019914"/>
            <a:ext cx="9525740" cy="3560050"/>
          </a:xfrm>
          <a:prstGeom prst="rect">
            <a:avLst/>
          </a:prstGeom>
        </p:spPr>
      </p:pic>
      <p:cxnSp>
        <p:nvCxnSpPr>
          <p:cNvPr id="8" name="Straight Arrow Connector 7">
            <a:extLst>
              <a:ext uri="{FF2B5EF4-FFF2-40B4-BE49-F238E27FC236}">
                <a16:creationId xmlns:a16="http://schemas.microsoft.com/office/drawing/2014/main" id="{47E6EC28-CC96-4217-AE32-32AC9D5023E7}"/>
              </a:ext>
            </a:extLst>
          </p:cNvPr>
          <p:cNvCxnSpPr>
            <a:cxnSpLocks/>
          </p:cNvCxnSpPr>
          <p:nvPr/>
        </p:nvCxnSpPr>
        <p:spPr>
          <a:xfrm>
            <a:off x="1958837" y="3910974"/>
            <a:ext cx="597932" cy="7320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4483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5ADD-A709-4AD9-A409-88A94E438907}"/>
              </a:ext>
            </a:extLst>
          </p:cNvPr>
          <p:cNvSpPr>
            <a:spLocks noGrp="1"/>
          </p:cNvSpPr>
          <p:nvPr>
            <p:ph type="title"/>
          </p:nvPr>
        </p:nvSpPr>
        <p:spPr>
          <a:xfrm>
            <a:off x="838200" y="173533"/>
            <a:ext cx="10515600" cy="827953"/>
          </a:xfrm>
        </p:spPr>
        <p:txBody>
          <a:bodyPr/>
          <a:lstStyle/>
          <a:p>
            <a:pPr algn="ctr"/>
            <a:r>
              <a:rPr lang="en-US" dirty="0"/>
              <a:t>Line Chart</a:t>
            </a:r>
            <a:endParaRPr lang="en-ID" dirty="0"/>
          </a:p>
        </p:txBody>
      </p:sp>
      <p:pic>
        <p:nvPicPr>
          <p:cNvPr id="4" name="Content Placeholder 3">
            <a:extLst>
              <a:ext uri="{FF2B5EF4-FFF2-40B4-BE49-F238E27FC236}">
                <a16:creationId xmlns:a16="http://schemas.microsoft.com/office/drawing/2014/main" id="{20980ADC-C409-4330-9DFB-938B58495311}"/>
              </a:ext>
            </a:extLst>
          </p:cNvPr>
          <p:cNvPicPr>
            <a:picLocks noGrp="1" noChangeAspect="1"/>
          </p:cNvPicPr>
          <p:nvPr>
            <p:ph idx="1"/>
          </p:nvPr>
        </p:nvPicPr>
        <p:blipFill rotWithShape="1">
          <a:blip r:embed="rId2"/>
          <a:srcRect r="14447"/>
          <a:stretch/>
        </p:blipFill>
        <p:spPr>
          <a:xfrm>
            <a:off x="2176481" y="954119"/>
            <a:ext cx="7839038" cy="5730348"/>
          </a:xfrm>
          <a:prstGeom prst="rect">
            <a:avLst/>
          </a:prstGeom>
        </p:spPr>
      </p:pic>
    </p:spTree>
    <p:extLst>
      <p:ext uri="{BB962C8B-B14F-4D97-AF65-F5344CB8AC3E}">
        <p14:creationId xmlns:p14="http://schemas.microsoft.com/office/powerpoint/2010/main" val="3697501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AB1F-64CD-40CF-9F69-38352D7AEBD1}"/>
              </a:ext>
            </a:extLst>
          </p:cNvPr>
          <p:cNvSpPr>
            <a:spLocks noGrp="1"/>
          </p:cNvSpPr>
          <p:nvPr>
            <p:ph type="title"/>
          </p:nvPr>
        </p:nvSpPr>
        <p:spPr>
          <a:xfrm>
            <a:off x="733697" y="635705"/>
            <a:ext cx="10515600" cy="618308"/>
          </a:xfrm>
        </p:spPr>
        <p:txBody>
          <a:bodyPr/>
          <a:lstStyle/>
          <a:p>
            <a:r>
              <a:rPr lang="en-US" dirty="0"/>
              <a:t>Line Chart</a:t>
            </a:r>
            <a:endParaRPr lang="en-ID" dirty="0"/>
          </a:p>
        </p:txBody>
      </p:sp>
      <p:sp>
        <p:nvSpPr>
          <p:cNvPr id="3" name="Content Placeholder 2">
            <a:extLst>
              <a:ext uri="{FF2B5EF4-FFF2-40B4-BE49-F238E27FC236}">
                <a16:creationId xmlns:a16="http://schemas.microsoft.com/office/drawing/2014/main" id="{52C56142-333C-40C8-B229-8CA11154B93A}"/>
              </a:ext>
            </a:extLst>
          </p:cNvPr>
          <p:cNvSpPr>
            <a:spLocks noGrp="1"/>
          </p:cNvSpPr>
          <p:nvPr>
            <p:ph idx="1"/>
          </p:nvPr>
        </p:nvSpPr>
        <p:spPr>
          <a:xfrm>
            <a:off x="733697" y="1367246"/>
            <a:ext cx="10515600" cy="5259094"/>
          </a:xfrm>
        </p:spPr>
        <p:txBody>
          <a:bodyPr/>
          <a:lstStyle/>
          <a:p>
            <a:pPr marL="0" indent="0" algn="just">
              <a:lnSpc>
                <a:spcPct val="150000"/>
              </a:lnSpc>
              <a:buNone/>
            </a:pPr>
            <a:r>
              <a:rPr lang="en-ID" dirty="0"/>
              <a:t>A line chart often represents trend overtime, and typically requires numeric values plotted as lines over date-related fields. In this recipe, we will create a time series graph(or line chart) that shows the number off sales and profit over time</a:t>
            </a:r>
            <a:endParaRPr lang="en-US" dirty="0"/>
          </a:p>
          <a:p>
            <a:pPr marL="0" indent="0">
              <a:lnSpc>
                <a:spcPct val="150000"/>
              </a:lnSpc>
              <a:buNone/>
            </a:pPr>
            <a:endParaRPr lang="en-US" dirty="0"/>
          </a:p>
        </p:txBody>
      </p:sp>
    </p:spTree>
    <p:extLst>
      <p:ext uri="{BB962C8B-B14F-4D97-AF65-F5344CB8AC3E}">
        <p14:creationId xmlns:p14="http://schemas.microsoft.com/office/powerpoint/2010/main" val="490416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10515600" cy="5152203"/>
          </a:xfrm>
        </p:spPr>
        <p:txBody>
          <a:bodyPr/>
          <a:lstStyle/>
          <a:p>
            <a:pPr marL="0" indent="0">
              <a:buNone/>
            </a:pPr>
            <a:r>
              <a:rPr lang="en-US" dirty="0"/>
              <a:t>The following step to create line chart:</a:t>
            </a:r>
          </a:p>
          <a:p>
            <a:pPr marL="457200" indent="-457200">
              <a:buAutoNum type="arabicPeriod"/>
            </a:pPr>
            <a:r>
              <a:rPr lang="en-US" sz="2000" dirty="0"/>
              <a:t>From </a:t>
            </a:r>
            <a:r>
              <a:rPr lang="en-US" sz="2000" b="1" dirty="0"/>
              <a:t>Dimension</a:t>
            </a:r>
            <a:r>
              <a:rPr lang="en-US" sz="2000" dirty="0"/>
              <a:t>, drag </a:t>
            </a:r>
            <a:r>
              <a:rPr lang="en-US" sz="2000" b="1" dirty="0"/>
              <a:t>Order Date</a:t>
            </a:r>
            <a:r>
              <a:rPr lang="en-US" sz="2000" dirty="0"/>
              <a:t> to </a:t>
            </a:r>
            <a:r>
              <a:rPr lang="en-US" sz="2000" b="1" dirty="0"/>
              <a:t>Columns, </a:t>
            </a:r>
            <a:r>
              <a:rPr lang="en-US" sz="2000" dirty="0"/>
              <a:t>then drill down until </a:t>
            </a:r>
            <a:r>
              <a:rPr lang="en-US" sz="2000" b="1" dirty="0"/>
              <a:t>Month</a:t>
            </a:r>
          </a:p>
          <a:p>
            <a:pPr marL="457200" indent="-457200">
              <a:buAutoNum type="arabicPeriod"/>
            </a:pPr>
            <a:r>
              <a:rPr lang="en-US" sz="2000" dirty="0"/>
              <a:t>From </a:t>
            </a:r>
            <a:r>
              <a:rPr lang="en-US" sz="2000" b="1" dirty="0"/>
              <a:t>Measure</a:t>
            </a:r>
            <a:r>
              <a:rPr lang="en-US" sz="2000" dirty="0"/>
              <a:t>, drag </a:t>
            </a:r>
            <a:r>
              <a:rPr lang="en-US" sz="2000" b="1" dirty="0"/>
              <a:t>Sales</a:t>
            </a:r>
            <a:r>
              <a:rPr lang="en-US" sz="2000" dirty="0"/>
              <a:t> to </a:t>
            </a:r>
            <a:r>
              <a:rPr lang="en-US" sz="2000" b="1" dirty="0"/>
              <a:t>Rows</a:t>
            </a:r>
          </a:p>
          <a:p>
            <a:pPr marL="457200" indent="-457200">
              <a:buAutoNum type="arabicPeriod"/>
            </a:pPr>
            <a:r>
              <a:rPr lang="en-US" sz="2000" dirty="0"/>
              <a:t>From </a:t>
            </a:r>
            <a:r>
              <a:rPr lang="en-US" sz="2000" b="1" dirty="0"/>
              <a:t>Measure</a:t>
            </a:r>
            <a:r>
              <a:rPr lang="en-US" sz="2000" dirty="0"/>
              <a:t>, drag </a:t>
            </a:r>
            <a:r>
              <a:rPr lang="en-US" sz="2000" b="1" dirty="0"/>
              <a:t>Profit</a:t>
            </a:r>
            <a:r>
              <a:rPr lang="en-US" sz="2000" dirty="0"/>
              <a:t> to </a:t>
            </a:r>
            <a:r>
              <a:rPr lang="en-US" sz="2000" b="1" dirty="0"/>
              <a:t>Profit’s axis </a:t>
            </a:r>
            <a:r>
              <a:rPr lang="en-US" sz="2000" dirty="0"/>
              <a:t>for blending the line </a:t>
            </a:r>
          </a:p>
        </p:txBody>
      </p:sp>
      <p:pic>
        <p:nvPicPr>
          <p:cNvPr id="5" name="Picture 4">
            <a:extLst>
              <a:ext uri="{FF2B5EF4-FFF2-40B4-BE49-F238E27FC236}">
                <a16:creationId xmlns:a16="http://schemas.microsoft.com/office/drawing/2014/main" id="{996979F5-A793-472D-AF47-E1EDC68EA718}"/>
              </a:ext>
            </a:extLst>
          </p:cNvPr>
          <p:cNvPicPr>
            <a:picLocks noChangeAspect="1"/>
          </p:cNvPicPr>
          <p:nvPr/>
        </p:nvPicPr>
        <p:blipFill rotWithShape="1">
          <a:blip r:embed="rId2"/>
          <a:srcRect l="5858" t="5790" r="24072" b="6032"/>
          <a:stretch/>
        </p:blipFill>
        <p:spPr>
          <a:xfrm>
            <a:off x="2681564" y="2786743"/>
            <a:ext cx="5358730" cy="3793221"/>
          </a:xfrm>
          <a:prstGeom prst="rect">
            <a:avLst/>
          </a:prstGeom>
        </p:spPr>
      </p:pic>
      <p:cxnSp>
        <p:nvCxnSpPr>
          <p:cNvPr id="8" name="Straight Arrow Connector 7">
            <a:extLst>
              <a:ext uri="{FF2B5EF4-FFF2-40B4-BE49-F238E27FC236}">
                <a16:creationId xmlns:a16="http://schemas.microsoft.com/office/drawing/2014/main" id="{47E6EC28-CC96-4217-AE32-32AC9D5023E7}"/>
              </a:ext>
            </a:extLst>
          </p:cNvPr>
          <p:cNvCxnSpPr>
            <a:cxnSpLocks/>
          </p:cNvCxnSpPr>
          <p:nvPr/>
        </p:nvCxnSpPr>
        <p:spPr>
          <a:xfrm flipV="1">
            <a:off x="3117077" y="5451566"/>
            <a:ext cx="1254626" cy="560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058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963626-6376-4DFE-A6E2-BABD4247CF51}"/>
              </a:ext>
            </a:extLst>
          </p:cNvPr>
          <p:cNvSpPr>
            <a:spLocks noGrp="1"/>
          </p:cNvSpPr>
          <p:nvPr>
            <p:ph type="title"/>
          </p:nvPr>
        </p:nvSpPr>
        <p:spPr>
          <a:xfrm>
            <a:off x="777245" y="322224"/>
            <a:ext cx="10515600" cy="618308"/>
          </a:xfrm>
        </p:spPr>
        <p:txBody>
          <a:bodyPr>
            <a:normAutofit/>
          </a:bodyPr>
          <a:lstStyle/>
          <a:p>
            <a:pPr algn="ctr"/>
            <a:r>
              <a:rPr lang="en-ID" dirty="0"/>
              <a:t>Scatterplots</a:t>
            </a:r>
            <a:r>
              <a:rPr lang="en-US" dirty="0"/>
              <a:t> Chart</a:t>
            </a:r>
            <a:endParaRPr lang="en-ID" dirty="0"/>
          </a:p>
        </p:txBody>
      </p:sp>
      <p:pic>
        <p:nvPicPr>
          <p:cNvPr id="5" name="Content Placeholder 4">
            <a:extLst>
              <a:ext uri="{FF2B5EF4-FFF2-40B4-BE49-F238E27FC236}">
                <a16:creationId xmlns:a16="http://schemas.microsoft.com/office/drawing/2014/main" id="{85536531-6D49-4F60-B968-9F286783EC81}"/>
              </a:ext>
            </a:extLst>
          </p:cNvPr>
          <p:cNvPicPr>
            <a:picLocks noGrp="1" noChangeAspect="1"/>
          </p:cNvPicPr>
          <p:nvPr>
            <p:ph idx="1"/>
          </p:nvPr>
        </p:nvPicPr>
        <p:blipFill rotWithShape="1">
          <a:blip r:embed="rId2"/>
          <a:srcRect r="23256"/>
          <a:stretch/>
        </p:blipFill>
        <p:spPr>
          <a:xfrm>
            <a:off x="3247108" y="1165612"/>
            <a:ext cx="5697784" cy="5439833"/>
          </a:xfrm>
          <a:prstGeom prst="rect">
            <a:avLst/>
          </a:prstGeom>
        </p:spPr>
      </p:pic>
    </p:spTree>
    <p:extLst>
      <p:ext uri="{BB962C8B-B14F-4D97-AF65-F5344CB8AC3E}">
        <p14:creationId xmlns:p14="http://schemas.microsoft.com/office/powerpoint/2010/main" val="22160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110" y="192405"/>
            <a:ext cx="10515600" cy="917765"/>
          </a:xfrm>
        </p:spPr>
        <p:txBody>
          <a:bodyPr/>
          <a:lstStyle/>
          <a:p>
            <a:r>
              <a:rPr lang="en-US"/>
              <a:t>What can data visualization help with?</a:t>
            </a:r>
          </a:p>
        </p:txBody>
      </p:sp>
      <p:sp>
        <p:nvSpPr>
          <p:cNvPr id="5" name="Content Placeholder 4"/>
          <p:cNvSpPr>
            <a:spLocks noGrp="1"/>
          </p:cNvSpPr>
          <p:nvPr>
            <p:ph idx="1"/>
          </p:nvPr>
        </p:nvSpPr>
        <p:spPr>
          <a:xfrm>
            <a:off x="838200" y="1822450"/>
            <a:ext cx="9709150" cy="4777740"/>
          </a:xfrm>
        </p:spPr>
        <p:txBody>
          <a:bodyPr>
            <a:normAutofit fontScale="97500" lnSpcReduction="10000"/>
          </a:bodyPr>
          <a:lstStyle/>
          <a:p>
            <a:r>
              <a:rPr lang="en-US" dirty="0"/>
              <a:t>Data visualization helps people to understand things clearly and have a better insight into the topic</a:t>
            </a:r>
          </a:p>
          <a:p>
            <a:endParaRPr lang="en-US" dirty="0"/>
          </a:p>
          <a:p>
            <a:r>
              <a:rPr lang="en-US" dirty="0"/>
              <a:t>Data visualization helps to predict future easily and take better decisions</a:t>
            </a:r>
          </a:p>
          <a:p>
            <a:endParaRPr lang="en-US" dirty="0"/>
          </a:p>
          <a:p>
            <a:r>
              <a:rPr lang="en-US" dirty="0"/>
              <a:t>Data visualization conveys the information in a universal manner</a:t>
            </a:r>
          </a:p>
          <a:p>
            <a:endParaRPr lang="en-US" dirty="0"/>
          </a:p>
          <a:p>
            <a:r>
              <a:rPr lang="en-US" dirty="0"/>
              <a:t>It makes it simple to share ideas with others</a:t>
            </a:r>
          </a:p>
          <a:p>
            <a:endParaRPr lang="en-US" dirty="0"/>
          </a:p>
          <a:p>
            <a:r>
              <a:rPr lang="en-US" dirty="0"/>
              <a:t>Data visualization lets people know where they need to do an adjustment in their business to get a better result</a:t>
            </a:r>
          </a:p>
          <a:p>
            <a:endParaRPr lang="en-US" dirty="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AB1F-64CD-40CF-9F69-38352D7AEBD1}"/>
              </a:ext>
            </a:extLst>
          </p:cNvPr>
          <p:cNvSpPr>
            <a:spLocks noGrp="1"/>
          </p:cNvSpPr>
          <p:nvPr>
            <p:ph type="title"/>
          </p:nvPr>
        </p:nvSpPr>
        <p:spPr>
          <a:xfrm>
            <a:off x="838200" y="431957"/>
            <a:ext cx="10515600" cy="618308"/>
          </a:xfrm>
        </p:spPr>
        <p:txBody>
          <a:bodyPr>
            <a:normAutofit/>
          </a:bodyPr>
          <a:lstStyle/>
          <a:p>
            <a:r>
              <a:rPr lang="en-ID" dirty="0"/>
              <a:t>Scatterplots</a:t>
            </a:r>
            <a:r>
              <a:rPr lang="en-US" dirty="0"/>
              <a:t> Chart</a:t>
            </a:r>
            <a:endParaRPr lang="en-ID" dirty="0"/>
          </a:p>
        </p:txBody>
      </p:sp>
      <p:sp>
        <p:nvSpPr>
          <p:cNvPr id="3" name="Content Placeholder 2">
            <a:extLst>
              <a:ext uri="{FF2B5EF4-FFF2-40B4-BE49-F238E27FC236}">
                <a16:creationId xmlns:a16="http://schemas.microsoft.com/office/drawing/2014/main" id="{52C56142-333C-40C8-B229-8CA11154B93A}"/>
              </a:ext>
            </a:extLst>
          </p:cNvPr>
          <p:cNvSpPr>
            <a:spLocks noGrp="1"/>
          </p:cNvSpPr>
          <p:nvPr>
            <p:ph idx="1"/>
          </p:nvPr>
        </p:nvSpPr>
        <p:spPr>
          <a:xfrm>
            <a:off x="838200" y="1262745"/>
            <a:ext cx="10515600" cy="5163298"/>
          </a:xfrm>
        </p:spPr>
        <p:txBody>
          <a:bodyPr/>
          <a:lstStyle/>
          <a:p>
            <a:pPr marL="0" indent="0" algn="just">
              <a:lnSpc>
                <a:spcPct val="150000"/>
              </a:lnSpc>
              <a:spcBef>
                <a:spcPts val="300"/>
              </a:spcBef>
              <a:buNone/>
            </a:pPr>
            <a:r>
              <a:rPr lang="en-ID" dirty="0"/>
              <a:t>Scatter plots allow us to see the relationship between two variables, and are great for visualizing clusters, showing possible correlations, and spotting outliers. Scatter plots require measures (numeric values) on both the vertical and horizontal axes.</a:t>
            </a:r>
            <a:endParaRPr lang="en-US" dirty="0"/>
          </a:p>
        </p:txBody>
      </p:sp>
    </p:spTree>
    <p:extLst>
      <p:ext uri="{BB962C8B-B14F-4D97-AF65-F5344CB8AC3E}">
        <p14:creationId xmlns:p14="http://schemas.microsoft.com/office/powerpoint/2010/main" val="256079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524685"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524685" y="1024760"/>
            <a:ext cx="4744001" cy="5152203"/>
          </a:xfrm>
        </p:spPr>
        <p:txBody>
          <a:bodyPr/>
          <a:lstStyle/>
          <a:p>
            <a:pPr marL="0" indent="0">
              <a:buNone/>
            </a:pPr>
            <a:r>
              <a:rPr lang="en-US" dirty="0"/>
              <a:t>The following step to create Scatter plot chart:</a:t>
            </a:r>
          </a:p>
          <a:p>
            <a:pPr marL="457200" indent="-457200">
              <a:buAutoNum type="arabicPeriod"/>
            </a:pPr>
            <a:r>
              <a:rPr lang="en-US" sz="2000" dirty="0"/>
              <a:t>From </a:t>
            </a:r>
            <a:r>
              <a:rPr lang="en-US" sz="2000" b="1" dirty="0"/>
              <a:t>Measure</a:t>
            </a:r>
            <a:r>
              <a:rPr lang="en-US" sz="2000" dirty="0"/>
              <a:t>, drag </a:t>
            </a:r>
            <a:r>
              <a:rPr lang="en-US" sz="2000" b="1" dirty="0"/>
              <a:t>Quantity </a:t>
            </a:r>
            <a:r>
              <a:rPr lang="en-US" sz="2000" dirty="0"/>
              <a:t>to </a:t>
            </a:r>
            <a:r>
              <a:rPr lang="en-US" sz="2000" b="1" dirty="0"/>
              <a:t>Columns</a:t>
            </a:r>
          </a:p>
          <a:p>
            <a:pPr marL="457200" indent="-457200">
              <a:buAutoNum type="arabicPeriod"/>
            </a:pPr>
            <a:r>
              <a:rPr lang="en-US" sz="2000" dirty="0"/>
              <a:t>From </a:t>
            </a:r>
            <a:r>
              <a:rPr lang="en-US" sz="2000" b="1" dirty="0"/>
              <a:t>Measure</a:t>
            </a:r>
            <a:r>
              <a:rPr lang="en-US" sz="2000" dirty="0"/>
              <a:t>, drag </a:t>
            </a:r>
            <a:r>
              <a:rPr lang="en-US" sz="2000" b="1" dirty="0"/>
              <a:t>Discounts</a:t>
            </a:r>
            <a:r>
              <a:rPr lang="en-US" sz="2000" dirty="0"/>
              <a:t> to </a:t>
            </a:r>
            <a:r>
              <a:rPr lang="en-US" sz="2000" b="1" dirty="0"/>
              <a:t>Rows</a:t>
            </a:r>
          </a:p>
          <a:p>
            <a:pPr marL="457200" indent="-457200">
              <a:buAutoNum type="arabicPeriod"/>
            </a:pPr>
            <a:r>
              <a:rPr lang="en-US" sz="2000" dirty="0"/>
              <a:t>From </a:t>
            </a:r>
            <a:r>
              <a:rPr lang="en-US" sz="2000" b="1" dirty="0"/>
              <a:t>Dimension</a:t>
            </a:r>
            <a:r>
              <a:rPr lang="en-US" sz="2000" dirty="0"/>
              <a:t>, drag sub-category to </a:t>
            </a:r>
            <a:r>
              <a:rPr lang="en-US" sz="2000" b="1" dirty="0"/>
              <a:t>color</a:t>
            </a:r>
            <a:r>
              <a:rPr lang="en-US" sz="2000" dirty="0"/>
              <a:t> in mark card</a:t>
            </a:r>
          </a:p>
          <a:p>
            <a:pPr marL="457200" indent="-457200">
              <a:buAutoNum type="arabicPeriod"/>
            </a:pPr>
            <a:r>
              <a:rPr lang="en-US" sz="2000" dirty="0"/>
              <a:t>Select Analysis, trend line, and checklist show trend line</a:t>
            </a:r>
          </a:p>
        </p:txBody>
      </p:sp>
      <p:pic>
        <p:nvPicPr>
          <p:cNvPr id="4" name="Picture 3">
            <a:extLst>
              <a:ext uri="{FF2B5EF4-FFF2-40B4-BE49-F238E27FC236}">
                <a16:creationId xmlns:a16="http://schemas.microsoft.com/office/drawing/2014/main" id="{AC3E55AA-FFB5-4966-8FDC-2A9E8FEEE66C}"/>
              </a:ext>
            </a:extLst>
          </p:cNvPr>
          <p:cNvPicPr>
            <a:picLocks noChangeAspect="1"/>
          </p:cNvPicPr>
          <p:nvPr/>
        </p:nvPicPr>
        <p:blipFill rotWithShape="1">
          <a:blip r:embed="rId2"/>
          <a:srcRect l="5929" t="4952" r="49143" b="36127"/>
          <a:stretch/>
        </p:blipFill>
        <p:spPr>
          <a:xfrm>
            <a:off x="5442858" y="1260097"/>
            <a:ext cx="6665323" cy="4916866"/>
          </a:xfrm>
          <a:prstGeom prst="rect">
            <a:avLst/>
          </a:prstGeom>
        </p:spPr>
      </p:pic>
    </p:spTree>
    <p:extLst>
      <p:ext uri="{BB962C8B-B14F-4D97-AF65-F5344CB8AC3E}">
        <p14:creationId xmlns:p14="http://schemas.microsoft.com/office/powerpoint/2010/main" val="179689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p:txBody>
          <a:bodyPr/>
          <a:lstStyle/>
          <a:p>
            <a:pPr algn="ctr"/>
            <a:r>
              <a:rPr lang="en-US" dirty="0"/>
              <a:t>Heat Map</a:t>
            </a:r>
            <a:endParaRPr lang="en-ID" dirty="0"/>
          </a:p>
        </p:txBody>
      </p:sp>
      <p:pic>
        <p:nvPicPr>
          <p:cNvPr id="4" name="Content Placeholder 3">
            <a:extLst>
              <a:ext uri="{FF2B5EF4-FFF2-40B4-BE49-F238E27FC236}">
                <a16:creationId xmlns:a16="http://schemas.microsoft.com/office/drawing/2014/main" id="{B6341D5F-02FA-4D67-B10D-C5F7247A3259}"/>
              </a:ext>
            </a:extLst>
          </p:cNvPr>
          <p:cNvPicPr>
            <a:picLocks noGrp="1" noChangeAspect="1"/>
          </p:cNvPicPr>
          <p:nvPr>
            <p:ph idx="1"/>
          </p:nvPr>
        </p:nvPicPr>
        <p:blipFill>
          <a:blip r:embed="rId2"/>
          <a:stretch>
            <a:fillRect/>
          </a:stretch>
        </p:blipFill>
        <p:spPr>
          <a:xfrm>
            <a:off x="1747503" y="1175657"/>
            <a:ext cx="8696994" cy="5602197"/>
          </a:xfrm>
          <a:prstGeom prst="rect">
            <a:avLst/>
          </a:prstGeom>
        </p:spPr>
      </p:pic>
    </p:spTree>
    <p:extLst>
      <p:ext uri="{BB962C8B-B14F-4D97-AF65-F5344CB8AC3E}">
        <p14:creationId xmlns:p14="http://schemas.microsoft.com/office/powerpoint/2010/main" val="1350924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Heat Map</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nSpc>
                <a:spcPct val="150000"/>
              </a:lnSpc>
              <a:buNone/>
            </a:pPr>
            <a:r>
              <a:rPr lang="en-ID" dirty="0"/>
              <a:t>Heat maps are graphs that display information using a matrix of colours. Often the density of colour in the matrix represents the concentration of information. Heat maps are great for spotting patterns based on the concentration or density of information</a:t>
            </a:r>
          </a:p>
        </p:txBody>
      </p:sp>
    </p:spTree>
    <p:extLst>
      <p:ext uri="{BB962C8B-B14F-4D97-AF65-F5344CB8AC3E}">
        <p14:creationId xmlns:p14="http://schemas.microsoft.com/office/powerpoint/2010/main" val="4235810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10515600" cy="5152203"/>
          </a:xfrm>
        </p:spPr>
        <p:txBody>
          <a:bodyPr/>
          <a:lstStyle/>
          <a:p>
            <a:pPr marL="0" indent="0">
              <a:buNone/>
            </a:pPr>
            <a:r>
              <a:rPr lang="en-US" dirty="0"/>
              <a:t>The following step to create heat map chart:</a:t>
            </a:r>
          </a:p>
          <a:p>
            <a:pPr marL="457200" indent="-457200">
              <a:buAutoNum type="arabicPeriod"/>
            </a:pPr>
            <a:r>
              <a:rPr lang="en-US" sz="2000" dirty="0"/>
              <a:t>From </a:t>
            </a:r>
            <a:r>
              <a:rPr lang="en-US" sz="2000" b="1" dirty="0"/>
              <a:t>Dimension</a:t>
            </a:r>
            <a:r>
              <a:rPr lang="en-US" sz="2000" dirty="0"/>
              <a:t>, drag </a:t>
            </a:r>
            <a:r>
              <a:rPr lang="en-US" sz="2000" b="1" dirty="0"/>
              <a:t>Order Date</a:t>
            </a:r>
            <a:r>
              <a:rPr lang="en-US" sz="2000" dirty="0"/>
              <a:t> to </a:t>
            </a:r>
            <a:r>
              <a:rPr lang="en-US" sz="2000" b="1" dirty="0"/>
              <a:t>Columns, </a:t>
            </a:r>
            <a:r>
              <a:rPr lang="en-US" sz="2000" dirty="0"/>
              <a:t>then drill down until </a:t>
            </a:r>
            <a:r>
              <a:rPr lang="en-US" sz="2000" b="1" dirty="0"/>
              <a:t>Month</a:t>
            </a:r>
          </a:p>
          <a:p>
            <a:pPr marL="457200" indent="-457200">
              <a:buAutoNum type="arabicPeriod"/>
            </a:pPr>
            <a:r>
              <a:rPr lang="en-US" sz="2000" dirty="0"/>
              <a:t>From </a:t>
            </a:r>
            <a:r>
              <a:rPr lang="en-US" sz="2000" b="1" dirty="0"/>
              <a:t>Dimension</a:t>
            </a:r>
            <a:r>
              <a:rPr lang="en-US" sz="2000" dirty="0"/>
              <a:t>, drag </a:t>
            </a:r>
            <a:r>
              <a:rPr lang="en-US" sz="2000" b="1" dirty="0"/>
              <a:t>Sub-category</a:t>
            </a:r>
            <a:r>
              <a:rPr lang="en-US" sz="2000" dirty="0"/>
              <a:t> to </a:t>
            </a:r>
            <a:r>
              <a:rPr lang="en-US" sz="2000" b="1" dirty="0"/>
              <a:t>Rows</a:t>
            </a:r>
          </a:p>
          <a:p>
            <a:pPr marL="457200" indent="-457200">
              <a:buAutoNum type="arabicPeriod"/>
            </a:pPr>
            <a:r>
              <a:rPr lang="en-US" sz="2000" dirty="0"/>
              <a:t>From </a:t>
            </a:r>
            <a:r>
              <a:rPr lang="en-US" sz="2000" b="1" dirty="0"/>
              <a:t>Measure</a:t>
            </a:r>
            <a:r>
              <a:rPr lang="en-US" sz="2000" dirty="0"/>
              <a:t>, drag </a:t>
            </a:r>
            <a:r>
              <a:rPr lang="en-US" sz="2000" b="1" dirty="0"/>
              <a:t>quantity</a:t>
            </a:r>
            <a:r>
              <a:rPr lang="en-US" sz="2000" dirty="0"/>
              <a:t> to color in mark card</a:t>
            </a:r>
          </a:p>
        </p:txBody>
      </p:sp>
      <p:pic>
        <p:nvPicPr>
          <p:cNvPr id="6" name="Picture 5">
            <a:extLst>
              <a:ext uri="{FF2B5EF4-FFF2-40B4-BE49-F238E27FC236}">
                <a16:creationId xmlns:a16="http://schemas.microsoft.com/office/drawing/2014/main" id="{A0C3ACE5-9A3B-4243-98DB-E54CCE2946DF}"/>
              </a:ext>
            </a:extLst>
          </p:cNvPr>
          <p:cNvPicPr>
            <a:picLocks noChangeAspect="1"/>
          </p:cNvPicPr>
          <p:nvPr/>
        </p:nvPicPr>
        <p:blipFill>
          <a:blip r:embed="rId2"/>
          <a:stretch>
            <a:fillRect/>
          </a:stretch>
        </p:blipFill>
        <p:spPr>
          <a:xfrm>
            <a:off x="914399" y="2809463"/>
            <a:ext cx="8429897" cy="3967747"/>
          </a:xfrm>
          <a:prstGeom prst="rect">
            <a:avLst/>
          </a:prstGeom>
        </p:spPr>
      </p:pic>
      <p:cxnSp>
        <p:nvCxnSpPr>
          <p:cNvPr id="9" name="Straight Arrow Connector 8">
            <a:extLst>
              <a:ext uri="{FF2B5EF4-FFF2-40B4-BE49-F238E27FC236}">
                <a16:creationId xmlns:a16="http://schemas.microsoft.com/office/drawing/2014/main" id="{5408640B-5929-401E-BA78-3E7F6D443991}"/>
              </a:ext>
            </a:extLst>
          </p:cNvPr>
          <p:cNvCxnSpPr>
            <a:cxnSpLocks/>
            <a:endCxn id="6" idx="3"/>
          </p:cNvCxnSpPr>
          <p:nvPr/>
        </p:nvCxnSpPr>
        <p:spPr>
          <a:xfrm>
            <a:off x="6461760" y="4005943"/>
            <a:ext cx="2882536" cy="78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CCD66DB6-E6FC-42C6-8EF7-405E9D5E01EF}"/>
              </a:ext>
            </a:extLst>
          </p:cNvPr>
          <p:cNvSpPr txBox="1">
            <a:spLocks/>
          </p:cNvSpPr>
          <p:nvPr/>
        </p:nvSpPr>
        <p:spPr>
          <a:xfrm>
            <a:off x="9373688" y="4631879"/>
            <a:ext cx="1950720" cy="949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darkest color means the often density</a:t>
            </a:r>
            <a:endParaRPr lang="en-US" sz="2000" dirty="0"/>
          </a:p>
        </p:txBody>
      </p:sp>
      <p:cxnSp>
        <p:nvCxnSpPr>
          <p:cNvPr id="15" name="Straight Arrow Connector 14">
            <a:extLst>
              <a:ext uri="{FF2B5EF4-FFF2-40B4-BE49-F238E27FC236}">
                <a16:creationId xmlns:a16="http://schemas.microsoft.com/office/drawing/2014/main" id="{AC3E0DB5-6423-45B1-8D98-93075A61F42C}"/>
              </a:ext>
            </a:extLst>
          </p:cNvPr>
          <p:cNvCxnSpPr>
            <a:endCxn id="10" idx="0"/>
          </p:cNvCxnSpPr>
          <p:nvPr/>
        </p:nvCxnSpPr>
        <p:spPr>
          <a:xfrm>
            <a:off x="9196251" y="3143794"/>
            <a:ext cx="1152797" cy="1488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054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p:txBody>
          <a:bodyPr/>
          <a:lstStyle/>
          <a:p>
            <a:pPr algn="ctr"/>
            <a:r>
              <a:rPr lang="en-US" dirty="0"/>
              <a:t>Text Table (Crosstab)</a:t>
            </a:r>
            <a:endParaRPr lang="en-ID" dirty="0"/>
          </a:p>
        </p:txBody>
      </p:sp>
      <p:pic>
        <p:nvPicPr>
          <p:cNvPr id="7" name="Picture 6">
            <a:extLst>
              <a:ext uri="{FF2B5EF4-FFF2-40B4-BE49-F238E27FC236}">
                <a16:creationId xmlns:a16="http://schemas.microsoft.com/office/drawing/2014/main" id="{2B216CF9-070E-43DA-A88E-C969E63DA237}"/>
              </a:ext>
            </a:extLst>
          </p:cNvPr>
          <p:cNvPicPr>
            <a:picLocks noChangeAspect="1"/>
          </p:cNvPicPr>
          <p:nvPr/>
        </p:nvPicPr>
        <p:blipFill>
          <a:blip r:embed="rId2"/>
          <a:stretch>
            <a:fillRect/>
          </a:stretch>
        </p:blipFill>
        <p:spPr>
          <a:xfrm>
            <a:off x="2722381" y="1182522"/>
            <a:ext cx="6747238" cy="5449692"/>
          </a:xfrm>
          <a:prstGeom prst="rect">
            <a:avLst/>
          </a:prstGeom>
        </p:spPr>
      </p:pic>
    </p:spTree>
    <p:extLst>
      <p:ext uri="{BB962C8B-B14F-4D97-AF65-F5344CB8AC3E}">
        <p14:creationId xmlns:p14="http://schemas.microsoft.com/office/powerpoint/2010/main" val="2798666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Text Table (Crosstab)</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gn="just">
              <a:lnSpc>
                <a:spcPct val="150000"/>
              </a:lnSpc>
              <a:buNone/>
            </a:pPr>
            <a:r>
              <a:rPr lang="en-ID" dirty="0"/>
              <a:t>A text table is a series of rows and columns that have headers and numeric values. Text tables are great when the audience requires to see the individual values</a:t>
            </a:r>
          </a:p>
        </p:txBody>
      </p:sp>
    </p:spTree>
    <p:extLst>
      <p:ext uri="{BB962C8B-B14F-4D97-AF65-F5344CB8AC3E}">
        <p14:creationId xmlns:p14="http://schemas.microsoft.com/office/powerpoint/2010/main" val="2586466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10515600" cy="3445661"/>
          </a:xfrm>
        </p:spPr>
        <p:txBody>
          <a:bodyPr>
            <a:normAutofit/>
          </a:bodyPr>
          <a:lstStyle/>
          <a:p>
            <a:pPr marL="0" indent="0">
              <a:buNone/>
            </a:pPr>
            <a:r>
              <a:rPr lang="en-US" dirty="0"/>
              <a:t>The following step to create Text Table:</a:t>
            </a:r>
          </a:p>
          <a:p>
            <a:pPr marL="457200" indent="-457200">
              <a:buAutoNum type="arabicPeriod"/>
            </a:pPr>
            <a:r>
              <a:rPr lang="en-US" sz="2000" dirty="0"/>
              <a:t>From </a:t>
            </a:r>
            <a:r>
              <a:rPr lang="en-US" sz="2000" b="1" dirty="0"/>
              <a:t>Dimension</a:t>
            </a:r>
            <a:r>
              <a:rPr lang="en-US" sz="2000" dirty="0"/>
              <a:t>, drag </a:t>
            </a:r>
            <a:r>
              <a:rPr lang="en-US" sz="2000" b="1" dirty="0"/>
              <a:t>Product Name1 </a:t>
            </a:r>
            <a:r>
              <a:rPr lang="en-US" sz="2000" dirty="0"/>
              <a:t>and </a:t>
            </a:r>
            <a:r>
              <a:rPr lang="en-US" sz="2000" b="1" dirty="0"/>
              <a:t>Order Date </a:t>
            </a:r>
            <a:r>
              <a:rPr lang="en-US" sz="2000" dirty="0"/>
              <a:t>to </a:t>
            </a:r>
            <a:r>
              <a:rPr lang="en-US" sz="2000" b="1" dirty="0"/>
              <a:t>Rows</a:t>
            </a:r>
          </a:p>
          <a:p>
            <a:pPr marL="457200" indent="-457200">
              <a:buAutoNum type="arabicPeriod"/>
            </a:pPr>
            <a:r>
              <a:rPr lang="en-US" sz="2000" dirty="0"/>
              <a:t>From </a:t>
            </a:r>
            <a:r>
              <a:rPr lang="en-US" sz="2000" b="1" dirty="0"/>
              <a:t>Dimension</a:t>
            </a:r>
            <a:r>
              <a:rPr lang="en-US" sz="2000" dirty="0"/>
              <a:t>, drag </a:t>
            </a:r>
            <a:r>
              <a:rPr lang="en-US" sz="2000" b="1" dirty="0"/>
              <a:t>Measure Names</a:t>
            </a:r>
            <a:r>
              <a:rPr lang="en-US" sz="2000" dirty="0"/>
              <a:t> into filter then checklist measure you want to show. Then press Ctrl while shifting product name in filter to </a:t>
            </a:r>
            <a:r>
              <a:rPr lang="en-US" sz="2000" b="1" dirty="0"/>
              <a:t>Columns</a:t>
            </a:r>
          </a:p>
          <a:p>
            <a:pPr marL="457200" indent="-457200">
              <a:buAutoNum type="arabicPeriod"/>
            </a:pPr>
            <a:r>
              <a:rPr lang="en-US" sz="2000" dirty="0"/>
              <a:t>From </a:t>
            </a:r>
            <a:r>
              <a:rPr lang="en-US" sz="2000" b="1" dirty="0"/>
              <a:t>Measure</a:t>
            </a:r>
            <a:r>
              <a:rPr lang="en-US" sz="2000" dirty="0"/>
              <a:t>, drag Measure Value to Text in mark card</a:t>
            </a:r>
          </a:p>
          <a:p>
            <a:pPr marL="457200" indent="-457200">
              <a:buAutoNum type="arabicPeriod"/>
            </a:pPr>
            <a:r>
              <a:rPr lang="en-US" sz="2000" dirty="0"/>
              <a:t>From </a:t>
            </a:r>
            <a:r>
              <a:rPr lang="en-US" sz="2000" b="1" dirty="0"/>
              <a:t>Dimension</a:t>
            </a:r>
            <a:r>
              <a:rPr lang="en-US" sz="2000" dirty="0"/>
              <a:t>, drag </a:t>
            </a:r>
            <a:r>
              <a:rPr lang="en-US" sz="2000" b="1" dirty="0"/>
              <a:t>order date </a:t>
            </a:r>
            <a:r>
              <a:rPr lang="en-US" sz="2000" dirty="0"/>
              <a:t>into filter then checklist last 2 year</a:t>
            </a:r>
          </a:p>
          <a:p>
            <a:pPr marL="457200" indent="-457200">
              <a:buAutoNum type="arabicPeriod"/>
            </a:pPr>
            <a:r>
              <a:rPr lang="en-US" sz="2000" dirty="0"/>
              <a:t>From </a:t>
            </a:r>
            <a:r>
              <a:rPr lang="en-US" sz="2000" b="1" dirty="0"/>
              <a:t>Dimension</a:t>
            </a:r>
            <a:r>
              <a:rPr lang="en-US" sz="2000" dirty="0"/>
              <a:t>, drag </a:t>
            </a:r>
            <a:r>
              <a:rPr lang="en-US" sz="2000" b="1" dirty="0"/>
              <a:t>product name </a:t>
            </a:r>
            <a:r>
              <a:rPr lang="en-US" sz="2000" dirty="0"/>
              <a:t>into filter then choose top. </a:t>
            </a:r>
          </a:p>
        </p:txBody>
      </p:sp>
      <p:pic>
        <p:nvPicPr>
          <p:cNvPr id="5" name="Picture 4">
            <a:extLst>
              <a:ext uri="{FF2B5EF4-FFF2-40B4-BE49-F238E27FC236}">
                <a16:creationId xmlns:a16="http://schemas.microsoft.com/office/drawing/2014/main" id="{5E55CE67-42D6-4E73-9A5F-242BE1056277}"/>
              </a:ext>
            </a:extLst>
          </p:cNvPr>
          <p:cNvPicPr>
            <a:picLocks noChangeAspect="1"/>
          </p:cNvPicPr>
          <p:nvPr/>
        </p:nvPicPr>
        <p:blipFill rotWithShape="1">
          <a:blip r:embed="rId2"/>
          <a:srcRect b="57714"/>
          <a:stretch/>
        </p:blipFill>
        <p:spPr>
          <a:xfrm>
            <a:off x="1968137" y="4115748"/>
            <a:ext cx="6791236" cy="2588494"/>
          </a:xfrm>
          <a:prstGeom prst="rect">
            <a:avLst/>
          </a:prstGeom>
        </p:spPr>
      </p:pic>
      <p:cxnSp>
        <p:nvCxnSpPr>
          <p:cNvPr id="15" name="Straight Arrow Connector 14">
            <a:extLst>
              <a:ext uri="{FF2B5EF4-FFF2-40B4-BE49-F238E27FC236}">
                <a16:creationId xmlns:a16="http://schemas.microsoft.com/office/drawing/2014/main" id="{AC3E0DB5-6423-45B1-8D98-93075A61F42C}"/>
              </a:ext>
            </a:extLst>
          </p:cNvPr>
          <p:cNvCxnSpPr>
            <a:cxnSpLocks/>
          </p:cNvCxnSpPr>
          <p:nvPr/>
        </p:nvCxnSpPr>
        <p:spPr>
          <a:xfrm>
            <a:off x="3631474" y="4792643"/>
            <a:ext cx="1001486" cy="1040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02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p:txBody>
          <a:bodyPr/>
          <a:lstStyle/>
          <a:p>
            <a:pPr algn="ctr"/>
            <a:r>
              <a:rPr lang="en-US" dirty="0"/>
              <a:t>Highlight Tab</a:t>
            </a:r>
            <a:endParaRPr lang="en-ID" dirty="0"/>
          </a:p>
        </p:txBody>
      </p:sp>
      <p:pic>
        <p:nvPicPr>
          <p:cNvPr id="3" name="Picture 2">
            <a:extLst>
              <a:ext uri="{FF2B5EF4-FFF2-40B4-BE49-F238E27FC236}">
                <a16:creationId xmlns:a16="http://schemas.microsoft.com/office/drawing/2014/main" id="{BEC06274-328C-4A69-B614-E8DBD742B2BA}"/>
              </a:ext>
            </a:extLst>
          </p:cNvPr>
          <p:cNvPicPr>
            <a:picLocks noChangeAspect="1"/>
          </p:cNvPicPr>
          <p:nvPr/>
        </p:nvPicPr>
        <p:blipFill>
          <a:blip r:embed="rId2"/>
          <a:stretch>
            <a:fillRect/>
          </a:stretch>
        </p:blipFill>
        <p:spPr>
          <a:xfrm>
            <a:off x="2769870" y="1245458"/>
            <a:ext cx="6652260" cy="5343214"/>
          </a:xfrm>
          <a:prstGeom prst="rect">
            <a:avLst/>
          </a:prstGeom>
        </p:spPr>
      </p:pic>
    </p:spTree>
    <p:extLst>
      <p:ext uri="{BB962C8B-B14F-4D97-AF65-F5344CB8AC3E}">
        <p14:creationId xmlns:p14="http://schemas.microsoft.com/office/powerpoint/2010/main" val="3942772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Highlight Tab</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gn="just">
              <a:lnSpc>
                <a:spcPct val="150000"/>
              </a:lnSpc>
              <a:buNone/>
            </a:pPr>
            <a:r>
              <a:rPr lang="en-ID" dirty="0"/>
              <a:t>Highlight tables represent tabular information in a color-coded grid. The background colour of the individual cells corresponds to the relative magnitude of the value it represents. Highlight tables are great when displaying the actual numeric values are important, but you also want the visual emphasis by adding the background colours on the cells.</a:t>
            </a:r>
          </a:p>
        </p:txBody>
      </p:sp>
    </p:spTree>
    <p:extLst>
      <p:ext uri="{BB962C8B-B14F-4D97-AF65-F5344CB8AC3E}">
        <p14:creationId xmlns:p14="http://schemas.microsoft.com/office/powerpoint/2010/main" val="164210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125095"/>
            <a:ext cx="10515600" cy="917765"/>
          </a:xfrm>
        </p:spPr>
        <p:txBody>
          <a:bodyPr/>
          <a:lstStyle/>
          <a:p>
            <a:r>
              <a:rPr lang="en-US"/>
              <a:t>Positioning of Tableau</a:t>
            </a:r>
          </a:p>
        </p:txBody>
      </p:sp>
      <p:pic>
        <p:nvPicPr>
          <p:cNvPr id="4" name="Content Placeholder 3" descr="mq_2018-500_0"/>
          <p:cNvPicPr>
            <a:picLocks noGrp="1" noChangeAspect="1"/>
          </p:cNvPicPr>
          <p:nvPr>
            <p:ph idx="1"/>
          </p:nvPr>
        </p:nvPicPr>
        <p:blipFill>
          <a:blip r:embed="rId3"/>
          <a:stretch>
            <a:fillRect/>
          </a:stretch>
        </p:blipFill>
        <p:spPr>
          <a:xfrm>
            <a:off x="2636520" y="1282700"/>
            <a:ext cx="5401310" cy="5401310"/>
          </a:xfrm>
          <a:prstGeom prst="rect">
            <a:avLst/>
          </a:prstGeom>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78036"/>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1024760"/>
            <a:ext cx="6085114" cy="5555204"/>
          </a:xfrm>
        </p:spPr>
        <p:txBody>
          <a:bodyPr>
            <a:normAutofit/>
          </a:bodyPr>
          <a:lstStyle/>
          <a:p>
            <a:pPr marL="0" indent="0">
              <a:buNone/>
            </a:pPr>
            <a:r>
              <a:rPr lang="en-US" dirty="0"/>
              <a:t>The following step to create Highlight Tab:</a:t>
            </a:r>
          </a:p>
          <a:p>
            <a:pPr marL="457200" indent="-457200">
              <a:buAutoNum type="arabicPeriod"/>
            </a:pPr>
            <a:r>
              <a:rPr lang="en-US" sz="2000" dirty="0"/>
              <a:t>From </a:t>
            </a:r>
            <a:r>
              <a:rPr lang="en-US" sz="2000" b="1" dirty="0"/>
              <a:t>Dimension</a:t>
            </a:r>
            <a:r>
              <a:rPr lang="en-US" sz="2000" dirty="0"/>
              <a:t>, drag </a:t>
            </a:r>
            <a:r>
              <a:rPr lang="en-US" sz="2000" b="1" dirty="0"/>
              <a:t>Product Name1 </a:t>
            </a:r>
            <a:r>
              <a:rPr lang="en-US" sz="2000" dirty="0"/>
              <a:t>and </a:t>
            </a:r>
            <a:r>
              <a:rPr lang="en-US" sz="2000" b="1" dirty="0"/>
              <a:t>Order Date </a:t>
            </a:r>
            <a:r>
              <a:rPr lang="en-US" sz="2000" dirty="0"/>
              <a:t>to </a:t>
            </a:r>
            <a:r>
              <a:rPr lang="en-US" sz="2000" b="1" dirty="0"/>
              <a:t>Rows</a:t>
            </a:r>
          </a:p>
          <a:p>
            <a:pPr marL="457200" indent="-457200">
              <a:buAutoNum type="arabicPeriod"/>
            </a:pPr>
            <a:r>
              <a:rPr lang="en-US" sz="2000" dirty="0"/>
              <a:t>From </a:t>
            </a:r>
            <a:r>
              <a:rPr lang="en-US" sz="2000" b="1" dirty="0"/>
              <a:t>Dimension</a:t>
            </a:r>
            <a:r>
              <a:rPr lang="en-US" sz="2000" dirty="0"/>
              <a:t>, drag </a:t>
            </a:r>
            <a:r>
              <a:rPr lang="en-US" sz="2000" b="1" dirty="0"/>
              <a:t>Measure Names </a:t>
            </a:r>
            <a:r>
              <a:rPr lang="en-US" sz="2000" dirty="0"/>
              <a:t>into filter then checklist measure you want to show. Then press Ctrl while shifting product name in filter to </a:t>
            </a:r>
            <a:r>
              <a:rPr lang="en-US" sz="2000" b="1" dirty="0"/>
              <a:t>Columns</a:t>
            </a:r>
          </a:p>
          <a:p>
            <a:pPr marL="457200" indent="-457200">
              <a:buAutoNum type="arabicPeriod"/>
            </a:pPr>
            <a:r>
              <a:rPr lang="en-US" sz="2000" dirty="0"/>
              <a:t>From </a:t>
            </a:r>
            <a:r>
              <a:rPr lang="en-US" sz="2000" b="1" dirty="0"/>
              <a:t>Measure</a:t>
            </a:r>
            <a:r>
              <a:rPr lang="en-US" sz="2000" dirty="0"/>
              <a:t>, drag Measure Value to Text in mark card</a:t>
            </a:r>
          </a:p>
          <a:p>
            <a:pPr marL="457200" indent="-457200">
              <a:buAutoNum type="arabicPeriod"/>
            </a:pPr>
            <a:r>
              <a:rPr lang="en-US" sz="2000" dirty="0"/>
              <a:t>From </a:t>
            </a:r>
            <a:r>
              <a:rPr lang="en-US" sz="2000" b="1" dirty="0"/>
              <a:t>Dimension</a:t>
            </a:r>
            <a:r>
              <a:rPr lang="en-US" sz="2000" dirty="0"/>
              <a:t>, drag order date into filter then checklist last 2 year</a:t>
            </a:r>
          </a:p>
          <a:p>
            <a:pPr marL="457200" indent="-457200">
              <a:buAutoNum type="arabicPeriod"/>
            </a:pPr>
            <a:r>
              <a:rPr lang="en-US" sz="2000" dirty="0"/>
              <a:t>From </a:t>
            </a:r>
            <a:r>
              <a:rPr lang="en-US" sz="2000" b="1" dirty="0"/>
              <a:t>Dimension</a:t>
            </a:r>
            <a:r>
              <a:rPr lang="en-US" sz="2000" dirty="0"/>
              <a:t>, drag product name into filter then choose top 10 by sum </a:t>
            </a:r>
            <a:r>
              <a:rPr lang="en-US" sz="2000" b="1" dirty="0"/>
              <a:t>quantity</a:t>
            </a:r>
            <a:r>
              <a:rPr lang="en-US" sz="2000" dirty="0"/>
              <a:t>.</a:t>
            </a:r>
          </a:p>
          <a:p>
            <a:pPr marL="457200" indent="-457200">
              <a:buAutoNum type="arabicPeriod"/>
            </a:pPr>
            <a:r>
              <a:rPr lang="en-US" sz="2000" dirty="0"/>
              <a:t>From Dimension, drag profit to color in mark card. Then change </a:t>
            </a:r>
            <a:r>
              <a:rPr lang="en-ID" sz="2000" dirty="0"/>
              <a:t>the mark to a Square.</a:t>
            </a:r>
            <a:r>
              <a:rPr lang="en-US" sz="2000" dirty="0"/>
              <a:t> </a:t>
            </a:r>
          </a:p>
        </p:txBody>
      </p:sp>
      <p:pic>
        <p:nvPicPr>
          <p:cNvPr id="4" name="Picture 3">
            <a:extLst>
              <a:ext uri="{FF2B5EF4-FFF2-40B4-BE49-F238E27FC236}">
                <a16:creationId xmlns:a16="http://schemas.microsoft.com/office/drawing/2014/main" id="{177A8F7F-E2D3-4168-9868-9BC24C8FBAE0}"/>
              </a:ext>
            </a:extLst>
          </p:cNvPr>
          <p:cNvPicPr>
            <a:picLocks noChangeAspect="1"/>
          </p:cNvPicPr>
          <p:nvPr/>
        </p:nvPicPr>
        <p:blipFill rotWithShape="1">
          <a:blip r:embed="rId2"/>
          <a:srcRect l="6214" t="5444" r="64572" b="27746"/>
          <a:stretch/>
        </p:blipFill>
        <p:spPr>
          <a:xfrm>
            <a:off x="7445829" y="937670"/>
            <a:ext cx="4162697" cy="5354787"/>
          </a:xfrm>
          <a:prstGeom prst="rect">
            <a:avLst/>
          </a:prstGeom>
        </p:spPr>
      </p:pic>
    </p:spTree>
    <p:extLst>
      <p:ext uri="{BB962C8B-B14F-4D97-AF65-F5344CB8AC3E}">
        <p14:creationId xmlns:p14="http://schemas.microsoft.com/office/powerpoint/2010/main" val="2486150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p:txBody>
          <a:bodyPr/>
          <a:lstStyle/>
          <a:p>
            <a:pPr algn="ctr"/>
            <a:r>
              <a:rPr lang="en-US" dirty="0"/>
              <a:t>Pie Chart</a:t>
            </a:r>
            <a:endParaRPr lang="en-ID" dirty="0"/>
          </a:p>
        </p:txBody>
      </p:sp>
      <p:pic>
        <p:nvPicPr>
          <p:cNvPr id="6" name="Picture 5">
            <a:extLst>
              <a:ext uri="{FF2B5EF4-FFF2-40B4-BE49-F238E27FC236}">
                <a16:creationId xmlns:a16="http://schemas.microsoft.com/office/drawing/2014/main" id="{9502FE43-F047-4F9B-9E5B-138B2E042083}"/>
              </a:ext>
            </a:extLst>
          </p:cNvPr>
          <p:cNvPicPr>
            <a:picLocks noChangeAspect="1"/>
          </p:cNvPicPr>
          <p:nvPr/>
        </p:nvPicPr>
        <p:blipFill>
          <a:blip r:embed="rId2"/>
          <a:stretch>
            <a:fillRect/>
          </a:stretch>
        </p:blipFill>
        <p:spPr>
          <a:xfrm>
            <a:off x="1768112" y="1282890"/>
            <a:ext cx="8655775" cy="5401821"/>
          </a:xfrm>
          <a:prstGeom prst="rect">
            <a:avLst/>
          </a:prstGeom>
        </p:spPr>
      </p:pic>
    </p:spTree>
    <p:extLst>
      <p:ext uri="{BB962C8B-B14F-4D97-AF65-F5344CB8AC3E}">
        <p14:creationId xmlns:p14="http://schemas.microsoft.com/office/powerpoint/2010/main" val="1368265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Pie Chart</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gn="just">
              <a:lnSpc>
                <a:spcPct val="150000"/>
              </a:lnSpc>
              <a:buNone/>
            </a:pPr>
            <a:r>
              <a:rPr lang="en-ID" dirty="0"/>
              <a:t>A pie chart is a circle that is sliced. Each slice is identified using a different colour and/or label. The size or angle of the slice represents that item or category’s proportion. Pie charts are best at showing part relationships when there aren’t too many slices. </a:t>
            </a:r>
          </a:p>
        </p:txBody>
      </p:sp>
    </p:spTree>
    <p:extLst>
      <p:ext uri="{BB962C8B-B14F-4D97-AF65-F5344CB8AC3E}">
        <p14:creationId xmlns:p14="http://schemas.microsoft.com/office/powerpoint/2010/main" val="2318511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05949"/>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783771"/>
            <a:ext cx="6085114" cy="6074229"/>
          </a:xfrm>
        </p:spPr>
        <p:txBody>
          <a:bodyPr>
            <a:normAutofit/>
          </a:bodyPr>
          <a:lstStyle/>
          <a:p>
            <a:pPr marL="0" indent="0">
              <a:buNone/>
            </a:pPr>
            <a:r>
              <a:rPr lang="en-US" dirty="0"/>
              <a:t>The following step to create Pie Chart:</a:t>
            </a:r>
          </a:p>
          <a:p>
            <a:pPr marL="457200" indent="-457200">
              <a:buAutoNum type="arabicPeriod"/>
            </a:pPr>
            <a:r>
              <a:rPr lang="en-US" dirty="0"/>
              <a:t>Change the Mark type into Pie in Marks Card</a:t>
            </a:r>
            <a:endParaRPr lang="en-US" b="1" dirty="0"/>
          </a:p>
          <a:p>
            <a:pPr marL="457200" indent="-457200">
              <a:buAutoNum type="arabicPeriod"/>
            </a:pPr>
            <a:r>
              <a:rPr lang="en-US" dirty="0"/>
              <a:t>From </a:t>
            </a:r>
            <a:r>
              <a:rPr lang="en-US" b="1" dirty="0"/>
              <a:t>Measures</a:t>
            </a:r>
            <a:r>
              <a:rPr lang="en-US" dirty="0"/>
              <a:t>, drag Sales into angel in Marks Card</a:t>
            </a:r>
          </a:p>
          <a:p>
            <a:pPr marL="457200" indent="-457200">
              <a:buAutoNum type="arabicPeriod"/>
            </a:pPr>
            <a:r>
              <a:rPr lang="en-US" dirty="0"/>
              <a:t>From </a:t>
            </a:r>
            <a:r>
              <a:rPr lang="en-US" b="1" dirty="0"/>
              <a:t>Dimensions</a:t>
            </a:r>
            <a:r>
              <a:rPr lang="en-US" dirty="0"/>
              <a:t>, drag Product Name to Colors in Mark card. </a:t>
            </a:r>
          </a:p>
          <a:p>
            <a:pPr marL="457200" indent="-457200">
              <a:buAutoNum type="arabicPeriod"/>
            </a:pPr>
            <a:r>
              <a:rPr lang="en-ID" dirty="0"/>
              <a:t>Right-click on Product Name </a:t>
            </a:r>
            <a:r>
              <a:rPr lang="en-ID" b="1" dirty="0"/>
              <a:t>in the </a:t>
            </a:r>
            <a:r>
              <a:rPr lang="en-ID" b="1" dirty="0" err="1"/>
              <a:t>Colors</a:t>
            </a:r>
            <a:r>
              <a:rPr lang="en-ID" b="1" dirty="0"/>
              <a:t> </a:t>
            </a:r>
            <a:r>
              <a:rPr lang="en-ID" dirty="0"/>
              <a:t>property in the </a:t>
            </a:r>
            <a:r>
              <a:rPr lang="en-ID" b="1" dirty="0"/>
              <a:t>Marks card </a:t>
            </a:r>
            <a:r>
              <a:rPr lang="en-ID" dirty="0"/>
              <a:t>and</a:t>
            </a:r>
            <a:r>
              <a:rPr lang="en-ID" b="1" dirty="0"/>
              <a:t> </a:t>
            </a:r>
            <a:r>
              <a:rPr lang="en-ID" dirty="0"/>
              <a:t>select </a:t>
            </a:r>
            <a:r>
              <a:rPr lang="en-ID" b="1" dirty="0"/>
              <a:t>Filter. </a:t>
            </a:r>
          </a:p>
          <a:p>
            <a:pPr marL="457200" indent="-457200">
              <a:buAutoNum type="arabicPeriod"/>
            </a:pPr>
            <a:endParaRPr lang="en-ID" b="1" dirty="0"/>
          </a:p>
          <a:p>
            <a:pPr marL="457200" indent="-457200">
              <a:buAutoNum type="arabicPeriod"/>
            </a:pPr>
            <a:endParaRPr lang="en-ID" b="1" dirty="0"/>
          </a:p>
          <a:p>
            <a:pPr marL="457200" indent="-457200">
              <a:buAutoNum type="arabicPeriod"/>
            </a:pPr>
            <a:endParaRPr lang="en-ID" dirty="0"/>
          </a:p>
          <a:p>
            <a:pPr marL="457200" indent="-457200">
              <a:buAutoNum type="arabicPeriod"/>
            </a:pPr>
            <a:r>
              <a:rPr lang="en-ID" dirty="0"/>
              <a:t>In the </a:t>
            </a:r>
            <a:r>
              <a:rPr lang="en-ID" b="1" dirty="0"/>
              <a:t>Top tab, </a:t>
            </a:r>
            <a:r>
              <a:rPr lang="en-ID" dirty="0"/>
              <a:t>select By field: Top and 5 by Sum of Sales.</a:t>
            </a:r>
            <a:endParaRPr lang="en-US" dirty="0"/>
          </a:p>
        </p:txBody>
      </p:sp>
      <p:pic>
        <p:nvPicPr>
          <p:cNvPr id="5" name="Picture 4">
            <a:extLst>
              <a:ext uri="{FF2B5EF4-FFF2-40B4-BE49-F238E27FC236}">
                <a16:creationId xmlns:a16="http://schemas.microsoft.com/office/drawing/2014/main" id="{D97B0772-2F01-4C10-9ACE-15FA8F5F158A}"/>
              </a:ext>
            </a:extLst>
          </p:cNvPr>
          <p:cNvPicPr>
            <a:picLocks noChangeAspect="1"/>
          </p:cNvPicPr>
          <p:nvPr/>
        </p:nvPicPr>
        <p:blipFill rotWithShape="1">
          <a:blip r:embed="rId2"/>
          <a:srcRect l="19286" t="25143" r="62143" b="45778"/>
          <a:stretch/>
        </p:blipFill>
        <p:spPr>
          <a:xfrm>
            <a:off x="3352799" y="4459757"/>
            <a:ext cx="1715589" cy="1511039"/>
          </a:xfrm>
          <a:prstGeom prst="rect">
            <a:avLst/>
          </a:prstGeom>
        </p:spPr>
      </p:pic>
      <p:pic>
        <p:nvPicPr>
          <p:cNvPr id="6" name="Picture 5">
            <a:extLst>
              <a:ext uri="{FF2B5EF4-FFF2-40B4-BE49-F238E27FC236}">
                <a16:creationId xmlns:a16="http://schemas.microsoft.com/office/drawing/2014/main" id="{8F4219FD-3FA5-4DDD-BDDF-F64FF3E7E976}"/>
              </a:ext>
            </a:extLst>
          </p:cNvPr>
          <p:cNvPicPr>
            <a:picLocks noChangeAspect="1"/>
          </p:cNvPicPr>
          <p:nvPr/>
        </p:nvPicPr>
        <p:blipFill rotWithShape="1">
          <a:blip r:embed="rId3"/>
          <a:srcRect l="19357" t="16508" r="40214" b="11238"/>
          <a:stretch/>
        </p:blipFill>
        <p:spPr>
          <a:xfrm>
            <a:off x="7184571" y="1195251"/>
            <a:ext cx="4929052" cy="4955177"/>
          </a:xfrm>
          <a:prstGeom prst="rect">
            <a:avLst/>
          </a:prstGeom>
        </p:spPr>
      </p:pic>
    </p:spTree>
    <p:extLst>
      <p:ext uri="{BB962C8B-B14F-4D97-AF65-F5344CB8AC3E}">
        <p14:creationId xmlns:p14="http://schemas.microsoft.com/office/powerpoint/2010/main" val="1709962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a:xfrm>
            <a:off x="838200" y="217076"/>
            <a:ext cx="10515600" cy="769142"/>
          </a:xfrm>
        </p:spPr>
        <p:txBody>
          <a:bodyPr/>
          <a:lstStyle/>
          <a:p>
            <a:pPr algn="ctr"/>
            <a:r>
              <a:rPr lang="en-US" dirty="0"/>
              <a:t>Tree Map</a:t>
            </a:r>
            <a:endParaRPr lang="en-ID" dirty="0"/>
          </a:p>
        </p:txBody>
      </p:sp>
      <p:pic>
        <p:nvPicPr>
          <p:cNvPr id="4" name="Picture 3">
            <a:extLst>
              <a:ext uri="{FF2B5EF4-FFF2-40B4-BE49-F238E27FC236}">
                <a16:creationId xmlns:a16="http://schemas.microsoft.com/office/drawing/2014/main" id="{C29363CF-A498-48AD-97D5-22619900FB98}"/>
              </a:ext>
            </a:extLst>
          </p:cNvPr>
          <p:cNvPicPr>
            <a:picLocks noChangeAspect="1"/>
          </p:cNvPicPr>
          <p:nvPr/>
        </p:nvPicPr>
        <p:blipFill rotWithShape="1">
          <a:blip r:embed="rId2"/>
          <a:srcRect l="12928"/>
          <a:stretch/>
        </p:blipFill>
        <p:spPr>
          <a:xfrm>
            <a:off x="1567543" y="986217"/>
            <a:ext cx="9056913" cy="5654708"/>
          </a:xfrm>
          <a:prstGeom prst="rect">
            <a:avLst/>
          </a:prstGeom>
        </p:spPr>
      </p:pic>
    </p:spTree>
    <p:extLst>
      <p:ext uri="{BB962C8B-B14F-4D97-AF65-F5344CB8AC3E}">
        <p14:creationId xmlns:p14="http://schemas.microsoft.com/office/powerpoint/2010/main" val="3326660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Tree Map</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gn="just">
              <a:lnSpc>
                <a:spcPct val="150000"/>
              </a:lnSpc>
              <a:buNone/>
            </a:pPr>
            <a:r>
              <a:rPr lang="en-ID" dirty="0"/>
              <a:t>Tree maps represent part-to-whole and hierarchical relationships using a series of rectangles. The sizes and </a:t>
            </a:r>
            <a:r>
              <a:rPr lang="en-ID" dirty="0" err="1"/>
              <a:t>colors</a:t>
            </a:r>
            <a:r>
              <a:rPr lang="en-ID" dirty="0"/>
              <a:t> of rectangles will vary based on the values they represent. Typically, the larger rectangles, or rectangles with most concentrated </a:t>
            </a:r>
            <a:r>
              <a:rPr lang="en-ID" dirty="0" err="1"/>
              <a:t>colors</a:t>
            </a:r>
            <a:r>
              <a:rPr lang="en-ID" dirty="0"/>
              <a:t>, depict the highest values.</a:t>
            </a:r>
          </a:p>
        </p:txBody>
      </p:sp>
    </p:spTree>
    <p:extLst>
      <p:ext uri="{BB962C8B-B14F-4D97-AF65-F5344CB8AC3E}">
        <p14:creationId xmlns:p14="http://schemas.microsoft.com/office/powerpoint/2010/main" val="18256001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05949"/>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783771"/>
            <a:ext cx="6085114" cy="6074229"/>
          </a:xfrm>
        </p:spPr>
        <p:txBody>
          <a:bodyPr>
            <a:normAutofit/>
          </a:bodyPr>
          <a:lstStyle/>
          <a:p>
            <a:pPr marL="0" indent="0">
              <a:buNone/>
            </a:pPr>
            <a:r>
              <a:rPr lang="en-US" dirty="0"/>
              <a:t>The following step to create Tree Map:</a:t>
            </a:r>
          </a:p>
          <a:p>
            <a:pPr marL="457200" indent="-457200">
              <a:buAutoNum type="arabicPeriod"/>
            </a:pPr>
            <a:r>
              <a:rPr lang="en-US" dirty="0"/>
              <a:t>From </a:t>
            </a:r>
            <a:r>
              <a:rPr lang="en-US" b="1" dirty="0"/>
              <a:t>Dimensions</a:t>
            </a:r>
            <a:r>
              <a:rPr lang="en-US" dirty="0"/>
              <a:t>, drag </a:t>
            </a:r>
            <a:r>
              <a:rPr lang="en-US" b="1" dirty="0"/>
              <a:t>order date </a:t>
            </a:r>
            <a:r>
              <a:rPr lang="en-US" dirty="0"/>
              <a:t>into filter then choose only 2017 in year</a:t>
            </a:r>
          </a:p>
          <a:p>
            <a:pPr marL="457200" indent="-457200">
              <a:buAutoNum type="arabicPeriod"/>
            </a:pPr>
            <a:r>
              <a:rPr lang="en-US" dirty="0"/>
              <a:t>Change the Mark type into </a:t>
            </a:r>
            <a:r>
              <a:rPr lang="en-US" b="1" dirty="0"/>
              <a:t>Square</a:t>
            </a:r>
            <a:r>
              <a:rPr lang="en-US" dirty="0"/>
              <a:t> in </a:t>
            </a:r>
            <a:r>
              <a:rPr lang="en-US" b="1" dirty="0"/>
              <a:t>Marks Card</a:t>
            </a:r>
          </a:p>
          <a:p>
            <a:pPr marL="457200" indent="-457200">
              <a:buAutoNum type="arabicPeriod"/>
            </a:pPr>
            <a:r>
              <a:rPr lang="en-US" dirty="0"/>
              <a:t>From </a:t>
            </a:r>
            <a:r>
              <a:rPr lang="en-US" b="1" dirty="0"/>
              <a:t>Measures</a:t>
            </a:r>
            <a:r>
              <a:rPr lang="en-US" dirty="0"/>
              <a:t>, drag </a:t>
            </a:r>
            <a:r>
              <a:rPr lang="en-US" b="1" dirty="0"/>
              <a:t>Quantity</a:t>
            </a:r>
            <a:r>
              <a:rPr lang="en-US" dirty="0"/>
              <a:t> into </a:t>
            </a:r>
            <a:r>
              <a:rPr lang="en-US" b="1" dirty="0"/>
              <a:t>Size</a:t>
            </a:r>
            <a:r>
              <a:rPr lang="en-US" dirty="0"/>
              <a:t> in Marks Card</a:t>
            </a:r>
          </a:p>
          <a:p>
            <a:pPr marL="457200" indent="-457200">
              <a:buAutoNum type="arabicPeriod"/>
            </a:pPr>
            <a:r>
              <a:rPr lang="en-US" dirty="0"/>
              <a:t>From </a:t>
            </a:r>
            <a:r>
              <a:rPr lang="en-US" b="1" dirty="0"/>
              <a:t>Dimensions</a:t>
            </a:r>
            <a:r>
              <a:rPr lang="en-US" dirty="0"/>
              <a:t>, drag Region to Colors in Mark card. </a:t>
            </a:r>
          </a:p>
          <a:p>
            <a:pPr marL="457200" indent="-457200">
              <a:buAutoNum type="arabicPeriod"/>
            </a:pPr>
            <a:r>
              <a:rPr lang="en-US" dirty="0"/>
              <a:t>From </a:t>
            </a:r>
            <a:r>
              <a:rPr lang="en-US" b="1" dirty="0"/>
              <a:t>Dimensions</a:t>
            </a:r>
            <a:r>
              <a:rPr lang="en-US" dirty="0"/>
              <a:t>, drag Sub-Category to Text in Mark card. </a:t>
            </a:r>
          </a:p>
          <a:p>
            <a:pPr marL="457200" indent="-457200">
              <a:buFont typeface="Arial" panose="020B0604020202020204" pitchFamily="34" charset="0"/>
              <a:buAutoNum type="arabicPeriod"/>
            </a:pPr>
            <a:r>
              <a:rPr lang="en-US" dirty="0"/>
              <a:t>From </a:t>
            </a:r>
            <a:r>
              <a:rPr lang="en-US" b="1" dirty="0"/>
              <a:t>Measure</a:t>
            </a:r>
            <a:r>
              <a:rPr lang="en-US" dirty="0"/>
              <a:t>, drag Quantity to Text in Mark card. </a:t>
            </a:r>
            <a:endParaRPr lang="en-ID" dirty="0"/>
          </a:p>
        </p:txBody>
      </p:sp>
      <p:pic>
        <p:nvPicPr>
          <p:cNvPr id="4" name="Picture 3">
            <a:extLst>
              <a:ext uri="{FF2B5EF4-FFF2-40B4-BE49-F238E27FC236}">
                <a16:creationId xmlns:a16="http://schemas.microsoft.com/office/drawing/2014/main" id="{99450B63-5C62-4FA3-B52D-221D6A8E6429}"/>
              </a:ext>
            </a:extLst>
          </p:cNvPr>
          <p:cNvPicPr>
            <a:picLocks noChangeAspect="1"/>
          </p:cNvPicPr>
          <p:nvPr/>
        </p:nvPicPr>
        <p:blipFill rotWithShape="1">
          <a:blip r:embed="rId2"/>
          <a:srcRect l="5643" t="4952" r="69635" b="28000"/>
          <a:stretch/>
        </p:blipFill>
        <p:spPr>
          <a:xfrm>
            <a:off x="7663540" y="783771"/>
            <a:ext cx="3587933" cy="5473425"/>
          </a:xfrm>
          <a:prstGeom prst="rect">
            <a:avLst/>
          </a:prstGeom>
        </p:spPr>
      </p:pic>
    </p:spTree>
    <p:extLst>
      <p:ext uri="{BB962C8B-B14F-4D97-AF65-F5344CB8AC3E}">
        <p14:creationId xmlns:p14="http://schemas.microsoft.com/office/powerpoint/2010/main" val="2775124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AA736-EFE3-4A11-B698-BE09AFCFF391}"/>
              </a:ext>
            </a:extLst>
          </p:cNvPr>
          <p:cNvSpPr>
            <a:spLocks noGrp="1"/>
          </p:cNvSpPr>
          <p:nvPr>
            <p:ph type="title"/>
          </p:nvPr>
        </p:nvSpPr>
        <p:spPr>
          <a:xfrm>
            <a:off x="838200" y="217076"/>
            <a:ext cx="10515600" cy="769142"/>
          </a:xfrm>
        </p:spPr>
        <p:txBody>
          <a:bodyPr/>
          <a:lstStyle/>
          <a:p>
            <a:pPr algn="ctr"/>
            <a:r>
              <a:rPr lang="en-US" dirty="0"/>
              <a:t>Donut Chart</a:t>
            </a:r>
            <a:endParaRPr lang="en-ID" dirty="0"/>
          </a:p>
        </p:txBody>
      </p:sp>
      <p:pic>
        <p:nvPicPr>
          <p:cNvPr id="3" name="Picture 2">
            <a:extLst>
              <a:ext uri="{FF2B5EF4-FFF2-40B4-BE49-F238E27FC236}">
                <a16:creationId xmlns:a16="http://schemas.microsoft.com/office/drawing/2014/main" id="{7733EC9D-9927-4C48-B73F-82E1F488D7D9}"/>
              </a:ext>
            </a:extLst>
          </p:cNvPr>
          <p:cNvPicPr>
            <a:picLocks noChangeAspect="1"/>
          </p:cNvPicPr>
          <p:nvPr/>
        </p:nvPicPr>
        <p:blipFill>
          <a:blip r:embed="rId2"/>
          <a:stretch>
            <a:fillRect/>
          </a:stretch>
        </p:blipFill>
        <p:spPr>
          <a:xfrm>
            <a:off x="1565914" y="981677"/>
            <a:ext cx="9060172" cy="5659247"/>
          </a:xfrm>
          <a:prstGeom prst="rect">
            <a:avLst/>
          </a:prstGeom>
        </p:spPr>
      </p:pic>
    </p:spTree>
    <p:extLst>
      <p:ext uri="{BB962C8B-B14F-4D97-AF65-F5344CB8AC3E}">
        <p14:creationId xmlns:p14="http://schemas.microsoft.com/office/powerpoint/2010/main" val="341704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2C36-4738-48BE-AF8E-DAD3507141BC}"/>
              </a:ext>
            </a:extLst>
          </p:cNvPr>
          <p:cNvSpPr>
            <a:spLocks noGrp="1"/>
          </p:cNvSpPr>
          <p:nvPr>
            <p:ph type="title"/>
          </p:nvPr>
        </p:nvSpPr>
        <p:spPr>
          <a:xfrm>
            <a:off x="838200" y="617674"/>
            <a:ext cx="10515600" cy="917765"/>
          </a:xfrm>
        </p:spPr>
        <p:txBody>
          <a:bodyPr/>
          <a:lstStyle/>
          <a:p>
            <a:r>
              <a:rPr lang="en-US" dirty="0"/>
              <a:t>Donut Map</a:t>
            </a:r>
            <a:endParaRPr lang="en-ID" dirty="0"/>
          </a:p>
        </p:txBody>
      </p:sp>
      <p:sp>
        <p:nvSpPr>
          <p:cNvPr id="3" name="Content Placeholder 2">
            <a:extLst>
              <a:ext uri="{FF2B5EF4-FFF2-40B4-BE49-F238E27FC236}">
                <a16:creationId xmlns:a16="http://schemas.microsoft.com/office/drawing/2014/main" id="{FC59A4D3-64C5-4D5F-8571-124ECD77973D}"/>
              </a:ext>
            </a:extLst>
          </p:cNvPr>
          <p:cNvSpPr>
            <a:spLocks noGrp="1"/>
          </p:cNvSpPr>
          <p:nvPr>
            <p:ph idx="1"/>
          </p:nvPr>
        </p:nvSpPr>
        <p:spPr/>
        <p:txBody>
          <a:bodyPr/>
          <a:lstStyle/>
          <a:p>
            <a:pPr marL="0" indent="0">
              <a:lnSpc>
                <a:spcPct val="150000"/>
              </a:lnSpc>
              <a:buNone/>
            </a:pPr>
            <a:r>
              <a:rPr lang="en-ID" dirty="0"/>
              <a:t>A donut chart, like a pie chart, shows part-to-whole relationships. And like a traditional donut, it has a hole in the middle.</a:t>
            </a:r>
          </a:p>
        </p:txBody>
      </p:sp>
    </p:spTree>
    <p:extLst>
      <p:ext uri="{BB962C8B-B14F-4D97-AF65-F5344CB8AC3E}">
        <p14:creationId xmlns:p14="http://schemas.microsoft.com/office/powerpoint/2010/main" val="1772895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27359-9D2F-4A04-BA38-151C9EDC90EC}"/>
              </a:ext>
            </a:extLst>
          </p:cNvPr>
          <p:cNvSpPr>
            <a:spLocks noGrp="1"/>
          </p:cNvSpPr>
          <p:nvPr>
            <p:ph type="title"/>
          </p:nvPr>
        </p:nvSpPr>
        <p:spPr>
          <a:xfrm>
            <a:off x="838200" y="205949"/>
            <a:ext cx="10515600" cy="659634"/>
          </a:xfrm>
        </p:spPr>
        <p:txBody>
          <a:bodyPr/>
          <a:lstStyle/>
          <a:p>
            <a:r>
              <a:rPr lang="en-US" dirty="0"/>
              <a:t>How to do it..</a:t>
            </a:r>
            <a:endParaRPr lang="en-ID" dirty="0"/>
          </a:p>
        </p:txBody>
      </p:sp>
      <p:sp>
        <p:nvSpPr>
          <p:cNvPr id="3" name="Content Placeholder 2">
            <a:extLst>
              <a:ext uri="{FF2B5EF4-FFF2-40B4-BE49-F238E27FC236}">
                <a16:creationId xmlns:a16="http://schemas.microsoft.com/office/drawing/2014/main" id="{94BC4C5C-3696-44C7-8AC7-1F7F6DF44EAB}"/>
              </a:ext>
            </a:extLst>
          </p:cNvPr>
          <p:cNvSpPr>
            <a:spLocks noGrp="1"/>
          </p:cNvSpPr>
          <p:nvPr>
            <p:ph idx="1"/>
          </p:nvPr>
        </p:nvSpPr>
        <p:spPr>
          <a:xfrm>
            <a:off x="838200" y="847779"/>
            <a:ext cx="10875264" cy="5946213"/>
          </a:xfrm>
        </p:spPr>
        <p:txBody>
          <a:bodyPr>
            <a:normAutofit/>
          </a:bodyPr>
          <a:lstStyle/>
          <a:p>
            <a:pPr marL="0" indent="0">
              <a:buNone/>
            </a:pPr>
            <a:r>
              <a:rPr lang="en-US" sz="2000" dirty="0"/>
              <a:t>The following step to create Donut Chart:</a:t>
            </a:r>
          </a:p>
          <a:p>
            <a:pPr marL="457200" indent="-457200">
              <a:buAutoNum type="arabicPeriod"/>
            </a:pPr>
            <a:r>
              <a:rPr lang="en-US" sz="2000" dirty="0"/>
              <a:t>Change the Mark type into </a:t>
            </a:r>
            <a:r>
              <a:rPr lang="en-US" sz="2000" b="1" dirty="0"/>
              <a:t>Pie</a:t>
            </a:r>
            <a:r>
              <a:rPr lang="en-US" sz="2000" dirty="0"/>
              <a:t> in </a:t>
            </a:r>
            <a:r>
              <a:rPr lang="en-US" sz="2000" b="1" dirty="0"/>
              <a:t>Marks Card</a:t>
            </a:r>
          </a:p>
          <a:p>
            <a:pPr marL="457200" indent="-457200">
              <a:buAutoNum type="arabicPeriod"/>
            </a:pPr>
            <a:r>
              <a:rPr lang="en-US" sz="2000" dirty="0"/>
              <a:t>From </a:t>
            </a:r>
            <a:r>
              <a:rPr lang="en-US" sz="2000" b="1" dirty="0"/>
              <a:t>Measures</a:t>
            </a:r>
            <a:r>
              <a:rPr lang="en-US" sz="2000" dirty="0"/>
              <a:t>, drag </a:t>
            </a:r>
            <a:r>
              <a:rPr lang="en-US" sz="2000" b="1" dirty="0"/>
              <a:t>Number of record</a:t>
            </a:r>
            <a:r>
              <a:rPr lang="en-US" sz="2000" dirty="0"/>
              <a:t> into </a:t>
            </a:r>
            <a:r>
              <a:rPr lang="en-US" sz="2000" b="1" dirty="0"/>
              <a:t>Rows. </a:t>
            </a:r>
            <a:r>
              <a:rPr lang="en-US" sz="2000" dirty="0"/>
              <a:t>Do it twice</a:t>
            </a:r>
          </a:p>
          <a:p>
            <a:pPr marL="457200" indent="-457200">
              <a:buAutoNum type="arabicPeriod"/>
            </a:pPr>
            <a:r>
              <a:rPr lang="en-US" sz="2000" dirty="0"/>
              <a:t>Right click in one of </a:t>
            </a:r>
            <a:r>
              <a:rPr lang="en-US" sz="2000" b="1" dirty="0"/>
              <a:t>Number of record </a:t>
            </a:r>
            <a:r>
              <a:rPr lang="en-US" sz="2000" dirty="0"/>
              <a:t>then choose dual axis </a:t>
            </a:r>
          </a:p>
          <a:p>
            <a:pPr marL="457200" indent="-457200">
              <a:buAutoNum type="arabicPeriod"/>
            </a:pPr>
            <a:r>
              <a:rPr lang="en-US" sz="2000" dirty="0"/>
              <a:t>From the second </a:t>
            </a:r>
            <a:r>
              <a:rPr lang="en-US" sz="2000" b="1" dirty="0"/>
              <a:t>MIN(Number of record)</a:t>
            </a:r>
            <a:r>
              <a:rPr lang="en-US" sz="2000" dirty="0"/>
              <a:t>, change Color to white</a:t>
            </a:r>
          </a:p>
          <a:p>
            <a:pPr marL="457200" indent="-457200">
              <a:buFont typeface="Arial" panose="020B0604020202020204" pitchFamily="34" charset="0"/>
              <a:buAutoNum type="arabicPeriod"/>
            </a:pPr>
            <a:r>
              <a:rPr lang="en-US" sz="2000" dirty="0"/>
              <a:t>From the second </a:t>
            </a:r>
            <a:r>
              <a:rPr lang="en-US" sz="2000" b="1" dirty="0"/>
              <a:t>MIN(Number of record)</a:t>
            </a:r>
            <a:r>
              <a:rPr lang="en-US" sz="2000" dirty="0"/>
              <a:t>, make size less then first </a:t>
            </a:r>
            <a:r>
              <a:rPr lang="en-US" sz="2000" b="1" dirty="0"/>
              <a:t>MIN(Number of record)</a:t>
            </a:r>
            <a:endParaRPr lang="en-US" sz="2000" dirty="0"/>
          </a:p>
          <a:p>
            <a:pPr marL="457200" indent="-457200">
              <a:buAutoNum type="arabicPeriod"/>
            </a:pPr>
            <a:r>
              <a:rPr lang="en-US" sz="2000" dirty="0"/>
              <a:t>From </a:t>
            </a:r>
            <a:r>
              <a:rPr lang="en-US" sz="2000" b="1" dirty="0"/>
              <a:t>Dimensions</a:t>
            </a:r>
            <a:r>
              <a:rPr lang="en-US" sz="2000" dirty="0"/>
              <a:t>, drag Product Name to </a:t>
            </a:r>
            <a:r>
              <a:rPr lang="en-US" sz="2000" b="1" dirty="0"/>
              <a:t>Colors</a:t>
            </a:r>
            <a:r>
              <a:rPr lang="en-US" sz="2000" dirty="0"/>
              <a:t> in Mark card. </a:t>
            </a:r>
          </a:p>
          <a:p>
            <a:pPr marL="457200" indent="-457200">
              <a:buAutoNum type="arabicPeriod"/>
            </a:pPr>
            <a:r>
              <a:rPr lang="en-ID" sz="2000" dirty="0"/>
              <a:t>Right-click on </a:t>
            </a:r>
            <a:r>
              <a:rPr lang="en-ID" sz="2000" b="1" dirty="0"/>
              <a:t>Product Name </a:t>
            </a:r>
            <a:r>
              <a:rPr lang="en-ID" sz="2000" dirty="0"/>
              <a:t>in the </a:t>
            </a:r>
            <a:r>
              <a:rPr lang="en-ID" sz="2000" b="1" dirty="0" err="1"/>
              <a:t>Colors</a:t>
            </a:r>
            <a:r>
              <a:rPr lang="en-ID" sz="2000" b="1" dirty="0"/>
              <a:t> </a:t>
            </a:r>
            <a:r>
              <a:rPr lang="en-ID" sz="2000" dirty="0"/>
              <a:t>property in the </a:t>
            </a:r>
            <a:r>
              <a:rPr lang="en-ID" sz="2000" b="1" dirty="0"/>
              <a:t>Marks card </a:t>
            </a:r>
            <a:r>
              <a:rPr lang="en-ID" sz="2000" dirty="0"/>
              <a:t>and</a:t>
            </a:r>
            <a:r>
              <a:rPr lang="en-ID" sz="2000" b="1" dirty="0"/>
              <a:t> </a:t>
            </a:r>
            <a:r>
              <a:rPr lang="en-ID" sz="2000" dirty="0"/>
              <a:t>select </a:t>
            </a:r>
            <a:r>
              <a:rPr lang="en-ID" sz="2000" b="1" dirty="0"/>
              <a:t>Filter.</a:t>
            </a:r>
          </a:p>
          <a:p>
            <a:pPr marL="457200" indent="-457200">
              <a:buAutoNum type="arabicPeriod"/>
            </a:pPr>
            <a:endParaRPr lang="en-ID" sz="2000" b="1" dirty="0"/>
          </a:p>
          <a:p>
            <a:pPr marL="457200" indent="-457200">
              <a:buAutoNum type="arabicPeriod"/>
            </a:pPr>
            <a:endParaRPr lang="en-ID" sz="2000" b="1" dirty="0"/>
          </a:p>
          <a:p>
            <a:pPr marL="457200" indent="-457200">
              <a:buAutoNum type="arabicPeriod"/>
            </a:pPr>
            <a:endParaRPr lang="en-ID" sz="2000" b="1" dirty="0"/>
          </a:p>
          <a:p>
            <a:pPr marL="457200" indent="-457200">
              <a:buAutoNum type="arabicPeriod"/>
            </a:pPr>
            <a:endParaRPr lang="en-ID" sz="2000" b="1" dirty="0"/>
          </a:p>
          <a:p>
            <a:pPr marL="457200" indent="-457200">
              <a:buAutoNum type="arabicPeriod"/>
            </a:pPr>
            <a:r>
              <a:rPr lang="en-US" sz="2000" dirty="0"/>
              <a:t>From </a:t>
            </a:r>
            <a:r>
              <a:rPr lang="en-US" sz="2000" b="1" dirty="0"/>
              <a:t>Measures</a:t>
            </a:r>
            <a:r>
              <a:rPr lang="en-US" sz="2000" dirty="0"/>
              <a:t>, drag Sales to </a:t>
            </a:r>
            <a:r>
              <a:rPr lang="en-US" sz="2000" b="1" dirty="0"/>
              <a:t>angle</a:t>
            </a:r>
            <a:r>
              <a:rPr lang="en-US" sz="2000" dirty="0"/>
              <a:t> in Mark card</a:t>
            </a:r>
            <a:endParaRPr lang="en-ID" sz="2000" dirty="0"/>
          </a:p>
        </p:txBody>
      </p:sp>
      <p:pic>
        <p:nvPicPr>
          <p:cNvPr id="5" name="Picture 4">
            <a:extLst>
              <a:ext uri="{FF2B5EF4-FFF2-40B4-BE49-F238E27FC236}">
                <a16:creationId xmlns:a16="http://schemas.microsoft.com/office/drawing/2014/main" id="{E6CB5A97-F8C1-484B-85A0-A11FD8946492}"/>
              </a:ext>
            </a:extLst>
          </p:cNvPr>
          <p:cNvPicPr>
            <a:picLocks noChangeAspect="1"/>
          </p:cNvPicPr>
          <p:nvPr/>
        </p:nvPicPr>
        <p:blipFill rotWithShape="1">
          <a:blip r:embed="rId2"/>
          <a:srcRect l="19286" t="25143" r="62143" b="45778"/>
          <a:stretch/>
        </p:blipFill>
        <p:spPr>
          <a:xfrm>
            <a:off x="1533143" y="4313453"/>
            <a:ext cx="1715589" cy="1511039"/>
          </a:xfrm>
          <a:prstGeom prst="rect">
            <a:avLst/>
          </a:prstGeom>
        </p:spPr>
      </p:pic>
    </p:spTree>
    <p:extLst>
      <p:ext uri="{BB962C8B-B14F-4D97-AF65-F5344CB8AC3E}">
        <p14:creationId xmlns:p14="http://schemas.microsoft.com/office/powerpoint/2010/main" val="200175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EF46E0-C5F9-4C45-8EA9-ADC2ACEF7AAA}"/>
              </a:ext>
            </a:extLst>
          </p:cNvPr>
          <p:cNvSpPr/>
          <p:nvPr/>
        </p:nvSpPr>
        <p:spPr>
          <a:xfrm>
            <a:off x="0" y="0"/>
            <a:ext cx="12192000" cy="6858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p>
        </p:txBody>
      </p:sp>
      <p:sp>
        <p:nvSpPr>
          <p:cNvPr id="2" name="Title 1"/>
          <p:cNvSpPr>
            <a:spLocks noGrp="1"/>
          </p:cNvSpPr>
          <p:nvPr>
            <p:ph type="title"/>
          </p:nvPr>
        </p:nvSpPr>
        <p:spPr>
          <a:xfrm>
            <a:off x="162433" y="110490"/>
            <a:ext cx="10515600" cy="701675"/>
          </a:xfrm>
        </p:spPr>
        <p:txBody>
          <a:bodyPr/>
          <a:lstStyle/>
          <a:p>
            <a:r>
              <a:rPr lang="en-US" dirty="0"/>
              <a:t>Tableau Product Line</a:t>
            </a:r>
          </a:p>
        </p:txBody>
      </p:sp>
      <p:pic>
        <p:nvPicPr>
          <p:cNvPr id="4" name="Content Placeholder 3" descr="Tableau Product Line 2"/>
          <p:cNvPicPr>
            <a:picLocks noGrp="1" noChangeAspect="1"/>
          </p:cNvPicPr>
          <p:nvPr>
            <p:ph idx="1"/>
          </p:nvPr>
        </p:nvPicPr>
        <p:blipFill>
          <a:blip r:embed="rId3"/>
          <a:stretch>
            <a:fillRect/>
          </a:stretch>
        </p:blipFill>
        <p:spPr>
          <a:xfrm>
            <a:off x="2142490" y="800735"/>
            <a:ext cx="7330440" cy="6006465"/>
          </a:xfrm>
          <a:prstGeom prst="rect">
            <a:avLst/>
          </a:prstGeom>
        </p:spPr>
      </p:pic>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1FF6-36B8-4E64-8797-FB8C554627DA}"/>
              </a:ext>
            </a:extLst>
          </p:cNvPr>
          <p:cNvSpPr>
            <a:spLocks noGrp="1"/>
          </p:cNvSpPr>
          <p:nvPr>
            <p:ph type="title"/>
          </p:nvPr>
        </p:nvSpPr>
        <p:spPr>
          <a:xfrm>
            <a:off x="143256" y="145670"/>
            <a:ext cx="10515600" cy="535368"/>
          </a:xfrm>
        </p:spPr>
        <p:txBody>
          <a:bodyPr>
            <a:normAutofit fontScale="90000"/>
          </a:bodyPr>
          <a:lstStyle/>
          <a:p>
            <a:r>
              <a:rPr lang="en-US" dirty="0"/>
              <a:t>QUIZ DADAKAN</a:t>
            </a:r>
            <a:endParaRPr lang="en-ID" dirty="0"/>
          </a:p>
        </p:txBody>
      </p:sp>
      <p:sp>
        <p:nvSpPr>
          <p:cNvPr id="5" name="Rectangle 4">
            <a:extLst>
              <a:ext uri="{FF2B5EF4-FFF2-40B4-BE49-F238E27FC236}">
                <a16:creationId xmlns:a16="http://schemas.microsoft.com/office/drawing/2014/main" id="{7B7998C7-E3D1-4B4E-8626-4C781D0A4980}"/>
              </a:ext>
            </a:extLst>
          </p:cNvPr>
          <p:cNvSpPr/>
          <p:nvPr/>
        </p:nvSpPr>
        <p:spPr>
          <a:xfrm>
            <a:off x="384048" y="1024128"/>
            <a:ext cx="10969752" cy="51528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3" name="Content Placeholder 2">
            <a:extLst>
              <a:ext uri="{FF2B5EF4-FFF2-40B4-BE49-F238E27FC236}">
                <a16:creationId xmlns:a16="http://schemas.microsoft.com/office/drawing/2014/main" id="{56874BB0-FE20-438A-B7AE-0F23F27FCB63}"/>
              </a:ext>
            </a:extLst>
          </p:cNvPr>
          <p:cNvSpPr>
            <a:spLocks noGrp="1"/>
          </p:cNvSpPr>
          <p:nvPr>
            <p:ph idx="1"/>
          </p:nvPr>
        </p:nvSpPr>
        <p:spPr>
          <a:xfrm>
            <a:off x="384048" y="1024128"/>
            <a:ext cx="10969752" cy="5152835"/>
          </a:xfrm>
        </p:spPr>
        <p:txBody>
          <a:bodyPr>
            <a:normAutofit fontScale="92500"/>
          </a:bodyPr>
          <a:lstStyle/>
          <a:p>
            <a:pPr marL="0" lvl="0" indent="0" algn="just">
              <a:lnSpc>
                <a:spcPct val="150000"/>
              </a:lnSpc>
              <a:spcBef>
                <a:spcPts val="0"/>
              </a:spcBef>
              <a:buNone/>
            </a:pPr>
            <a:r>
              <a:rPr lang="en-US" sz="1800" dirty="0" err="1"/>
              <a:t>Saat</a:t>
            </a:r>
            <a:r>
              <a:rPr lang="en-US" sz="1800" dirty="0"/>
              <a:t> </a:t>
            </a:r>
            <a:r>
              <a:rPr lang="en-US" sz="1800" dirty="0" err="1"/>
              <a:t>ini</a:t>
            </a:r>
            <a:r>
              <a:rPr lang="en-US" sz="1800" dirty="0"/>
              <a:t> salah </a:t>
            </a:r>
            <a:r>
              <a:rPr lang="en-US" sz="1800" dirty="0" err="1"/>
              <a:t>satu</a:t>
            </a:r>
            <a:r>
              <a:rPr lang="en-US" sz="1800" dirty="0"/>
              <a:t> Club </a:t>
            </a:r>
            <a:r>
              <a:rPr lang="en-US" sz="1800" dirty="0" err="1"/>
              <a:t>sepak</a:t>
            </a:r>
            <a:r>
              <a:rPr lang="en-US" sz="1800" dirty="0"/>
              <a:t> </a:t>
            </a:r>
            <a:r>
              <a:rPr lang="en-US" sz="1800" dirty="0" err="1"/>
              <a:t>bolah</a:t>
            </a:r>
            <a:r>
              <a:rPr lang="en-US" sz="1800" dirty="0"/>
              <a:t> </a:t>
            </a:r>
            <a:r>
              <a:rPr lang="en-US" sz="1800" dirty="0" err="1"/>
              <a:t>sedang</a:t>
            </a:r>
            <a:r>
              <a:rPr lang="en-US" sz="1800" dirty="0"/>
              <a:t> </a:t>
            </a:r>
            <a:r>
              <a:rPr lang="en-US" sz="1800" dirty="0" err="1"/>
              <a:t>menghitung</a:t>
            </a:r>
            <a:r>
              <a:rPr lang="en-US" sz="1800" dirty="0"/>
              <a:t> performance </a:t>
            </a:r>
            <a:r>
              <a:rPr lang="en-US" sz="1800" dirty="0" err="1"/>
              <a:t>pemain</a:t>
            </a:r>
            <a:r>
              <a:rPr lang="en-US" sz="1800" dirty="0"/>
              <a:t> </a:t>
            </a:r>
            <a:r>
              <a:rPr lang="en-US" sz="1800" dirty="0" err="1"/>
              <a:t>berdasarkan</a:t>
            </a:r>
            <a:r>
              <a:rPr lang="en-US" sz="1800" dirty="0"/>
              <a:t> </a:t>
            </a:r>
            <a:r>
              <a:rPr lang="en-US" sz="1800" dirty="0" err="1"/>
              <a:t>jumlah</a:t>
            </a:r>
            <a:r>
              <a:rPr lang="en-US" sz="1800" dirty="0"/>
              <a:t> goal yang </a:t>
            </a:r>
            <a:r>
              <a:rPr lang="en-US" sz="1800" dirty="0" err="1"/>
              <a:t>dicetak</a:t>
            </a:r>
            <a:r>
              <a:rPr lang="en-US" sz="1800" dirty="0"/>
              <a:t> pada season </a:t>
            </a:r>
            <a:r>
              <a:rPr lang="en-US" sz="1800" dirty="0" err="1"/>
              <a:t>lalu</a:t>
            </a:r>
            <a:r>
              <a:rPr lang="en-US" sz="1800" dirty="0"/>
              <a:t>. </a:t>
            </a:r>
            <a:r>
              <a:rPr lang="en-US" sz="1800" dirty="0" err="1"/>
              <a:t>Pemain</a:t>
            </a:r>
            <a:r>
              <a:rPr lang="en-US" sz="1800" dirty="0"/>
              <a:t> </a:t>
            </a:r>
            <a:r>
              <a:rPr lang="en-US" sz="1800" dirty="0" err="1"/>
              <a:t>sepak</a:t>
            </a:r>
            <a:r>
              <a:rPr lang="en-US" sz="1800" dirty="0"/>
              <a:t> bola </a:t>
            </a:r>
            <a:r>
              <a:rPr lang="en-US" sz="1800" dirty="0" err="1"/>
              <a:t>hanya</a:t>
            </a:r>
            <a:r>
              <a:rPr lang="en-US" sz="1800" dirty="0"/>
              <a:t> di </a:t>
            </a:r>
            <a:r>
              <a:rPr lang="en-US" sz="1800" dirty="0" err="1"/>
              <a:t>kategorikan</a:t>
            </a:r>
            <a:r>
              <a:rPr lang="en-US" sz="1800" dirty="0"/>
              <a:t> </a:t>
            </a:r>
            <a:r>
              <a:rPr lang="en-US" sz="1800" dirty="0" err="1"/>
              <a:t>Pemain</a:t>
            </a:r>
            <a:r>
              <a:rPr lang="en-US" sz="1800" dirty="0"/>
              <a:t> </a:t>
            </a:r>
            <a:r>
              <a:rPr lang="en-US" sz="1800" dirty="0" err="1"/>
              <a:t>tengah</a:t>
            </a:r>
            <a:r>
              <a:rPr lang="en-US" sz="1800" dirty="0"/>
              <a:t> (MID) dan </a:t>
            </a:r>
            <a:r>
              <a:rPr lang="en-US" sz="1800" dirty="0" err="1"/>
              <a:t>pemain</a:t>
            </a:r>
            <a:r>
              <a:rPr lang="en-US" sz="1800" dirty="0"/>
              <a:t> </a:t>
            </a:r>
            <a:r>
              <a:rPr lang="en-US" sz="1800" dirty="0" err="1"/>
              <a:t>depan</a:t>
            </a:r>
            <a:r>
              <a:rPr lang="en-US" sz="1800" dirty="0"/>
              <a:t> (FWD).  Dari </a:t>
            </a:r>
            <a:r>
              <a:rPr lang="en-US" sz="1800" dirty="0" err="1"/>
              <a:t>semua</a:t>
            </a:r>
            <a:r>
              <a:rPr lang="en-US" sz="1800" dirty="0"/>
              <a:t> </a:t>
            </a:r>
            <a:r>
              <a:rPr lang="en-US" sz="1800" dirty="0" err="1"/>
              <a:t>pemain</a:t>
            </a:r>
            <a:r>
              <a:rPr lang="en-US" sz="1800" dirty="0"/>
              <a:t> </a:t>
            </a:r>
            <a:r>
              <a:rPr lang="en-US" sz="1800" dirty="0" err="1"/>
              <a:t>hanya</a:t>
            </a:r>
            <a:r>
              <a:rPr lang="en-US" sz="1800" dirty="0"/>
              <a:t> Frank Lampard, Gary Speed, Steven Gerrard, Paul Scholes, Ryan </a:t>
            </a:r>
            <a:r>
              <a:rPr lang="en-US" sz="1800" dirty="0" err="1"/>
              <a:t>Giggs</a:t>
            </a:r>
            <a:r>
              <a:rPr lang="en-US" sz="1800" dirty="0"/>
              <a:t> yang </a:t>
            </a:r>
            <a:r>
              <a:rPr lang="en-US" sz="1800" dirty="0" err="1"/>
              <a:t>merupakan</a:t>
            </a:r>
            <a:r>
              <a:rPr lang="en-US" sz="1800" dirty="0"/>
              <a:t> </a:t>
            </a:r>
            <a:r>
              <a:rPr lang="en-US" sz="1800" dirty="0" err="1"/>
              <a:t>pemain</a:t>
            </a:r>
            <a:r>
              <a:rPr lang="en-US" sz="1800" dirty="0"/>
              <a:t> </a:t>
            </a:r>
            <a:r>
              <a:rPr lang="en-US" sz="1800" dirty="0" err="1"/>
              <a:t>tengah</a:t>
            </a:r>
            <a:r>
              <a:rPr lang="en-US" sz="1800" dirty="0"/>
              <a:t>.</a:t>
            </a:r>
            <a:endParaRPr lang="en-ID" sz="1800" dirty="0"/>
          </a:p>
          <a:p>
            <a:pPr marL="0" indent="0" algn="r">
              <a:lnSpc>
                <a:spcPct val="150000"/>
              </a:lnSpc>
              <a:spcBef>
                <a:spcPts val="0"/>
              </a:spcBef>
              <a:buNone/>
            </a:pPr>
            <a:r>
              <a:rPr lang="en-US" sz="1400" dirty="0"/>
              <a:t>(1 season </a:t>
            </a:r>
            <a:r>
              <a:rPr lang="en-US" sz="1400" dirty="0" err="1"/>
              <a:t>terdiri</a:t>
            </a:r>
            <a:r>
              <a:rPr lang="en-US" sz="1400" dirty="0"/>
              <a:t> </a:t>
            </a:r>
            <a:r>
              <a:rPr lang="en-US" sz="1400" dirty="0" err="1"/>
              <a:t>dari</a:t>
            </a:r>
            <a:r>
              <a:rPr lang="en-US" sz="1400" dirty="0"/>
              <a:t> 5 </a:t>
            </a:r>
            <a:r>
              <a:rPr lang="en-US" sz="1400" dirty="0" err="1"/>
              <a:t>tahun</a:t>
            </a:r>
            <a:r>
              <a:rPr lang="en-US" sz="1400" dirty="0"/>
              <a:t>, season </a:t>
            </a:r>
            <a:r>
              <a:rPr lang="en-US" sz="1400" dirty="0" err="1"/>
              <a:t>kemarin</a:t>
            </a:r>
            <a:r>
              <a:rPr lang="en-US" sz="1400" dirty="0"/>
              <a:t> </a:t>
            </a:r>
            <a:r>
              <a:rPr lang="en-US" sz="1400" dirty="0" err="1"/>
              <a:t>tidak</a:t>
            </a:r>
            <a:r>
              <a:rPr lang="en-US" sz="1400" dirty="0"/>
              <a:t> </a:t>
            </a:r>
            <a:r>
              <a:rPr lang="en-US" sz="1400" dirty="0" err="1"/>
              <a:t>termasuk</a:t>
            </a:r>
            <a:r>
              <a:rPr lang="en-US" sz="1400" dirty="0"/>
              <a:t> </a:t>
            </a:r>
            <a:r>
              <a:rPr lang="en-US" sz="1400" dirty="0" err="1"/>
              <a:t>tahun</a:t>
            </a:r>
            <a:r>
              <a:rPr lang="en-US" sz="1400" dirty="0"/>
              <a:t> </a:t>
            </a:r>
            <a:r>
              <a:rPr lang="en-US" sz="1400" dirty="0" err="1"/>
              <a:t>ini</a:t>
            </a:r>
            <a:r>
              <a:rPr lang="en-US" sz="1400" dirty="0"/>
              <a:t> (</a:t>
            </a:r>
            <a:r>
              <a:rPr lang="en-US" sz="1400" dirty="0" err="1"/>
              <a:t>tahun</a:t>
            </a:r>
            <a:r>
              <a:rPr lang="en-US" sz="1400" dirty="0"/>
              <a:t> </a:t>
            </a:r>
            <a:r>
              <a:rPr lang="en-US" sz="1400" dirty="0" err="1"/>
              <a:t>ini</a:t>
            </a:r>
            <a:r>
              <a:rPr lang="en-US" sz="1400" dirty="0"/>
              <a:t> 2016))</a:t>
            </a:r>
            <a:endParaRPr lang="en-ID" sz="1400" dirty="0"/>
          </a:p>
          <a:p>
            <a:pPr marL="0" lvl="0" indent="0" algn="just">
              <a:lnSpc>
                <a:spcPct val="150000"/>
              </a:lnSpc>
              <a:spcBef>
                <a:spcPts val="0"/>
              </a:spcBef>
              <a:buNone/>
            </a:pPr>
            <a:r>
              <a:rPr lang="en-US" sz="1800" dirty="0" err="1"/>
              <a:t>Pertanyaan</a:t>
            </a:r>
            <a:r>
              <a:rPr lang="en-US" sz="1800" dirty="0"/>
              <a:t> : </a:t>
            </a:r>
          </a:p>
          <a:p>
            <a:pPr marL="342900" lvl="0" indent="-342900" algn="just">
              <a:lnSpc>
                <a:spcPct val="150000"/>
              </a:lnSpc>
              <a:spcBef>
                <a:spcPts val="0"/>
              </a:spcBef>
              <a:buAutoNum type="alphaLcPeriod"/>
            </a:pPr>
            <a:r>
              <a:rPr lang="en-US" sz="1800" dirty="0" err="1"/>
              <a:t>Siapakah</a:t>
            </a:r>
            <a:r>
              <a:rPr lang="en-US" sz="1800" dirty="0"/>
              <a:t> </a:t>
            </a:r>
            <a:r>
              <a:rPr lang="en-US" sz="1800" dirty="0" err="1"/>
              <a:t>dari</a:t>
            </a:r>
            <a:r>
              <a:rPr lang="en-US" sz="1800" dirty="0"/>
              <a:t> </a:t>
            </a:r>
            <a:r>
              <a:rPr lang="en-US" sz="1800" dirty="0" err="1"/>
              <a:t>semua</a:t>
            </a:r>
            <a:r>
              <a:rPr lang="en-US" sz="1800" dirty="0"/>
              <a:t> </a:t>
            </a:r>
            <a:r>
              <a:rPr lang="en-US" sz="1800" dirty="0" err="1"/>
              <a:t>pemain</a:t>
            </a:r>
            <a:r>
              <a:rPr lang="en-US" sz="1800" dirty="0"/>
              <a:t> yang </a:t>
            </a:r>
            <a:r>
              <a:rPr lang="en-US" sz="1800" dirty="0" err="1"/>
              <a:t>mendapatkan</a:t>
            </a:r>
            <a:r>
              <a:rPr lang="en-US" sz="1800" dirty="0"/>
              <a:t> </a:t>
            </a:r>
            <a:r>
              <a:rPr lang="en-US" sz="1800" dirty="0" err="1"/>
              <a:t>penghargaan</a:t>
            </a:r>
            <a:r>
              <a:rPr lang="en-US" sz="1800" dirty="0"/>
              <a:t> </a:t>
            </a:r>
            <a:r>
              <a:rPr lang="en-US" sz="1800" dirty="0" err="1"/>
              <a:t>sebagai</a:t>
            </a:r>
            <a:r>
              <a:rPr lang="en-US" sz="1800" dirty="0"/>
              <a:t> </a:t>
            </a:r>
            <a:r>
              <a:rPr lang="en-US" sz="1800" dirty="0" err="1"/>
              <a:t>pemain</a:t>
            </a:r>
            <a:r>
              <a:rPr lang="en-US" sz="1800" dirty="0"/>
              <a:t> </a:t>
            </a:r>
            <a:r>
              <a:rPr lang="en-US" sz="1800" dirty="0" err="1"/>
              <a:t>dengan</a:t>
            </a:r>
            <a:r>
              <a:rPr lang="en-US" sz="1800" dirty="0"/>
              <a:t> </a:t>
            </a:r>
            <a:r>
              <a:rPr lang="en-US" sz="1800" dirty="0" err="1"/>
              <a:t>cetak</a:t>
            </a:r>
            <a:r>
              <a:rPr lang="en-US" sz="1800" dirty="0"/>
              <a:t> goal </a:t>
            </a:r>
            <a:r>
              <a:rPr lang="en-US" sz="1800" dirty="0" err="1"/>
              <a:t>terbanyak</a:t>
            </a:r>
            <a:r>
              <a:rPr lang="en-US" sz="1800" dirty="0"/>
              <a:t>? </a:t>
            </a:r>
            <a:endParaRPr lang="en-ID" sz="1800" dirty="0"/>
          </a:p>
          <a:p>
            <a:pPr marL="342900" lvl="0" indent="-342900" algn="just">
              <a:lnSpc>
                <a:spcPct val="150000"/>
              </a:lnSpc>
              <a:spcBef>
                <a:spcPts val="0"/>
              </a:spcBef>
              <a:buAutoNum type="alphaLcPeriod"/>
            </a:pPr>
            <a:r>
              <a:rPr lang="en-US" sz="1800" dirty="0" err="1"/>
              <a:t>Siapakan</a:t>
            </a:r>
            <a:r>
              <a:rPr lang="en-US" sz="1800" dirty="0"/>
              <a:t> </a:t>
            </a:r>
            <a:r>
              <a:rPr lang="en-US" sz="1800" dirty="0" err="1"/>
              <a:t>pemain</a:t>
            </a:r>
            <a:r>
              <a:rPr lang="en-US" sz="1800" dirty="0"/>
              <a:t> </a:t>
            </a:r>
            <a:r>
              <a:rPr lang="en-US" sz="1800" dirty="0" err="1"/>
              <a:t>tengah</a:t>
            </a:r>
            <a:r>
              <a:rPr lang="en-US" sz="1800" dirty="0"/>
              <a:t> yang </a:t>
            </a:r>
            <a:r>
              <a:rPr lang="en-US" sz="1800" dirty="0" err="1"/>
              <a:t>mendapatkan</a:t>
            </a:r>
            <a:r>
              <a:rPr lang="en-US" sz="1800" dirty="0"/>
              <a:t> </a:t>
            </a:r>
            <a:r>
              <a:rPr lang="en-US" sz="1800" dirty="0" err="1"/>
              <a:t>penghargaan</a:t>
            </a:r>
            <a:r>
              <a:rPr lang="en-US" sz="1800" dirty="0"/>
              <a:t> </a:t>
            </a:r>
            <a:r>
              <a:rPr lang="en-US" sz="1800" dirty="0" err="1"/>
              <a:t>sebagai</a:t>
            </a:r>
            <a:r>
              <a:rPr lang="en-US" sz="1800" dirty="0"/>
              <a:t> </a:t>
            </a:r>
            <a:r>
              <a:rPr lang="en-US" sz="1800" dirty="0" err="1"/>
              <a:t>pemain</a:t>
            </a:r>
            <a:r>
              <a:rPr lang="en-US" sz="1800" dirty="0"/>
              <a:t> </a:t>
            </a:r>
            <a:r>
              <a:rPr lang="en-US" sz="1800" dirty="0" err="1"/>
              <a:t>dengan</a:t>
            </a:r>
            <a:r>
              <a:rPr lang="en-US" sz="1800" dirty="0"/>
              <a:t> </a:t>
            </a:r>
            <a:r>
              <a:rPr lang="en-US" sz="1800" dirty="0" err="1"/>
              <a:t>cetak</a:t>
            </a:r>
            <a:r>
              <a:rPr lang="en-US" sz="1800" dirty="0"/>
              <a:t> goal </a:t>
            </a:r>
            <a:r>
              <a:rPr lang="en-US" sz="1800" dirty="0" err="1"/>
              <a:t>terbanyak</a:t>
            </a:r>
            <a:r>
              <a:rPr lang="en-US" sz="1800" dirty="0"/>
              <a:t>? </a:t>
            </a:r>
            <a:endParaRPr lang="en-ID" sz="1800" dirty="0"/>
          </a:p>
          <a:p>
            <a:pPr marL="342900" lvl="0" indent="-342900" algn="just">
              <a:lnSpc>
                <a:spcPct val="150000"/>
              </a:lnSpc>
              <a:spcBef>
                <a:spcPts val="0"/>
              </a:spcBef>
              <a:buAutoNum type="alphaLcPeriod"/>
            </a:pPr>
            <a:r>
              <a:rPr lang="en-US" sz="1800" dirty="0" err="1"/>
              <a:t>Siapakah</a:t>
            </a:r>
            <a:r>
              <a:rPr lang="en-US" sz="1800" dirty="0"/>
              <a:t> </a:t>
            </a:r>
            <a:r>
              <a:rPr lang="en-US" sz="1800" dirty="0" err="1"/>
              <a:t>pemain</a:t>
            </a:r>
            <a:r>
              <a:rPr lang="en-US" sz="1800" dirty="0"/>
              <a:t>  </a:t>
            </a:r>
            <a:r>
              <a:rPr lang="en-US" sz="1800" dirty="0" err="1"/>
              <a:t>depan</a:t>
            </a:r>
            <a:r>
              <a:rPr lang="en-US" sz="1800" dirty="0"/>
              <a:t> yang </a:t>
            </a:r>
            <a:r>
              <a:rPr lang="en-US" sz="1800" dirty="0" err="1"/>
              <a:t>mendapatkan</a:t>
            </a:r>
            <a:r>
              <a:rPr lang="en-US" sz="1800" dirty="0"/>
              <a:t> </a:t>
            </a:r>
            <a:r>
              <a:rPr lang="en-US" sz="1800" dirty="0" err="1"/>
              <a:t>penghargaan</a:t>
            </a:r>
            <a:r>
              <a:rPr lang="en-US" sz="1800" dirty="0"/>
              <a:t> </a:t>
            </a:r>
            <a:r>
              <a:rPr lang="en-US" sz="1800" dirty="0" err="1"/>
              <a:t>sebagai</a:t>
            </a:r>
            <a:r>
              <a:rPr lang="en-US" sz="1800" dirty="0"/>
              <a:t> </a:t>
            </a:r>
            <a:r>
              <a:rPr lang="en-US" sz="1800" dirty="0" err="1"/>
              <a:t>pemain</a:t>
            </a:r>
            <a:r>
              <a:rPr lang="en-US" sz="1800" dirty="0"/>
              <a:t> </a:t>
            </a:r>
            <a:r>
              <a:rPr lang="en-US" sz="1800" dirty="0" err="1"/>
              <a:t>dengan</a:t>
            </a:r>
            <a:r>
              <a:rPr lang="en-US" sz="1800" dirty="0"/>
              <a:t> </a:t>
            </a:r>
            <a:r>
              <a:rPr lang="en-US" sz="1800" dirty="0" err="1"/>
              <a:t>cetak</a:t>
            </a:r>
            <a:r>
              <a:rPr lang="en-US" sz="1800" dirty="0"/>
              <a:t> goal </a:t>
            </a:r>
            <a:r>
              <a:rPr lang="en-US" sz="1800" dirty="0" err="1"/>
              <a:t>terbanyak</a:t>
            </a:r>
            <a:r>
              <a:rPr lang="en-US" sz="1800" dirty="0"/>
              <a:t>? </a:t>
            </a:r>
            <a:endParaRPr lang="en-ID" sz="1800" dirty="0"/>
          </a:p>
          <a:p>
            <a:pPr marL="342900" lvl="0" indent="-342900" algn="just">
              <a:lnSpc>
                <a:spcPct val="150000"/>
              </a:lnSpc>
              <a:spcBef>
                <a:spcPts val="0"/>
              </a:spcBef>
              <a:buAutoNum type="alphaLcPeriod"/>
            </a:pPr>
            <a:r>
              <a:rPr lang="en-US" sz="1800" dirty="0" err="1"/>
              <a:t>Jika</a:t>
            </a:r>
            <a:r>
              <a:rPr lang="en-US" sz="1800" dirty="0"/>
              <a:t> </a:t>
            </a:r>
            <a:r>
              <a:rPr lang="en-US" sz="1800" dirty="0" err="1"/>
              <a:t>ada</a:t>
            </a:r>
            <a:r>
              <a:rPr lang="en-US" sz="1800" dirty="0"/>
              <a:t> </a:t>
            </a:r>
            <a:r>
              <a:rPr lang="en-US" sz="1800" dirty="0" err="1"/>
              <a:t>penghargaan</a:t>
            </a:r>
            <a:r>
              <a:rPr lang="en-US" sz="1800" dirty="0"/>
              <a:t> </a:t>
            </a:r>
            <a:r>
              <a:rPr lang="en-US" sz="1800" dirty="0" err="1"/>
              <a:t>pemain</a:t>
            </a:r>
            <a:r>
              <a:rPr lang="en-US" sz="1800" dirty="0"/>
              <a:t> </a:t>
            </a:r>
            <a:r>
              <a:rPr lang="en-US" sz="1800" dirty="0" err="1"/>
              <a:t>terbaik</a:t>
            </a:r>
            <a:r>
              <a:rPr lang="en-US" sz="1800" dirty="0"/>
              <a:t>, </a:t>
            </a:r>
            <a:r>
              <a:rPr lang="en-US" sz="1800" dirty="0" err="1"/>
              <a:t>yaitu</a:t>
            </a:r>
            <a:r>
              <a:rPr lang="en-US" sz="1800" dirty="0"/>
              <a:t> </a:t>
            </a:r>
            <a:r>
              <a:rPr lang="en-US" sz="1800" dirty="0" err="1"/>
              <a:t>pemain</a:t>
            </a:r>
            <a:r>
              <a:rPr lang="en-US" sz="1800" dirty="0"/>
              <a:t> yang </a:t>
            </a:r>
            <a:r>
              <a:rPr lang="en-US" sz="1800" dirty="0" err="1"/>
              <a:t>mendapatkan</a:t>
            </a:r>
            <a:r>
              <a:rPr lang="en-US" sz="1800" dirty="0"/>
              <a:t> </a:t>
            </a:r>
            <a:r>
              <a:rPr lang="en-US" sz="1800" dirty="0" err="1"/>
              <a:t>dua</a:t>
            </a:r>
            <a:r>
              <a:rPr lang="en-US" sz="1800" dirty="0"/>
              <a:t> </a:t>
            </a:r>
            <a:r>
              <a:rPr lang="en-US" sz="1800" dirty="0" err="1"/>
              <a:t>penghargaan</a:t>
            </a:r>
            <a:r>
              <a:rPr lang="en-US" sz="1800" dirty="0"/>
              <a:t>. </a:t>
            </a:r>
            <a:r>
              <a:rPr lang="en-US" sz="1800" dirty="0" err="1"/>
              <a:t>Siapakan</a:t>
            </a:r>
            <a:r>
              <a:rPr lang="en-US" sz="1800" dirty="0"/>
              <a:t> </a:t>
            </a:r>
            <a:r>
              <a:rPr lang="en-US" sz="1800" dirty="0" err="1"/>
              <a:t>pemain</a:t>
            </a:r>
            <a:r>
              <a:rPr lang="en-US" sz="1800" dirty="0"/>
              <a:t> </a:t>
            </a:r>
            <a:r>
              <a:rPr lang="en-US" sz="1800" dirty="0" err="1"/>
              <a:t>tersebut</a:t>
            </a:r>
            <a:r>
              <a:rPr lang="en-US" sz="1800" dirty="0"/>
              <a:t>?</a:t>
            </a:r>
            <a:endParaRPr lang="en-ID" sz="1800" dirty="0"/>
          </a:p>
          <a:p>
            <a:pPr marL="0" indent="0" algn="just">
              <a:buNone/>
            </a:pPr>
            <a:endParaRPr lang="en-ID" sz="1800" dirty="0"/>
          </a:p>
        </p:txBody>
      </p:sp>
    </p:spTree>
    <p:extLst>
      <p:ext uri="{BB962C8B-B14F-4D97-AF65-F5344CB8AC3E}">
        <p14:creationId xmlns:p14="http://schemas.microsoft.com/office/powerpoint/2010/main" val="26626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0415" y="1179565"/>
            <a:ext cx="10515600" cy="4498288"/>
          </a:xfrm>
        </p:spPr>
        <p:txBody>
          <a:bodyPr>
            <a:normAutofit fontScale="97500"/>
          </a:bodyPr>
          <a:lstStyle/>
          <a:p>
            <a:r>
              <a:rPr lang="en-US" b="1"/>
              <a:t>Workbooks (.twb) : </a:t>
            </a:r>
          </a:p>
          <a:p>
            <a:pPr marL="0" indent="0" algn="just">
              <a:buNone/>
            </a:pPr>
            <a:r>
              <a:rPr lang="en-US"/>
              <a:t>Workbooks hold one or more worksheets, plus zero or more dashboards and stories.</a:t>
            </a:r>
          </a:p>
          <a:p>
            <a:pPr marL="0" indent="0">
              <a:buNone/>
            </a:pPr>
            <a:endParaRPr lang="en-US"/>
          </a:p>
          <a:p>
            <a:r>
              <a:rPr lang="en-US" b="1"/>
              <a:t>Bookmarks (.tbm) : </a:t>
            </a:r>
          </a:p>
          <a:p>
            <a:pPr marL="0" indent="0" algn="just">
              <a:buNone/>
            </a:pPr>
            <a:r>
              <a:rPr lang="en-US"/>
              <a:t>Bookmarks contain a single worksheet and are an easy way to quickly share your work. For more information.</a:t>
            </a:r>
          </a:p>
          <a:p>
            <a:pPr marL="0" indent="0">
              <a:buNone/>
            </a:pPr>
            <a:endParaRPr lang="en-US"/>
          </a:p>
          <a:p>
            <a:r>
              <a:rPr lang="en-US" b="1"/>
              <a:t>Packaged Workbooks (.twbx): </a:t>
            </a:r>
          </a:p>
          <a:p>
            <a:pPr marL="0" indent="0" algn="just">
              <a:buNone/>
            </a:pPr>
            <a:r>
              <a:rPr lang="en-US"/>
              <a:t>A packaged workbook is a single zip file that contains a workbook along with any supporting local file data and background images. </a:t>
            </a:r>
          </a:p>
        </p:txBody>
      </p:sp>
      <p:sp>
        <p:nvSpPr>
          <p:cNvPr id="4" name="Title 3"/>
          <p:cNvSpPr>
            <a:spLocks noGrp="1"/>
          </p:cNvSpPr>
          <p:nvPr>
            <p:ph type="title"/>
          </p:nvPr>
        </p:nvSpPr>
        <p:spPr>
          <a:xfrm>
            <a:off x="281305" y="240030"/>
            <a:ext cx="10515600" cy="701675"/>
          </a:xfrm>
        </p:spPr>
        <p:txBody>
          <a:bodyPr/>
          <a:lstStyle/>
          <a:p>
            <a:r>
              <a:rPr lang="en-US"/>
              <a:t>File Type in Tableau</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39"/>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2.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19.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539"/>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9"/>
  <p:tag name="KSO_WM_TAG_VERSION" val="1.0"/>
  <p:tag name="KSO_WM_SLIDE_ID" val="custom160539_4"/>
  <p:tag name="KSO_WM_SLIDE_INDEX" val="4"/>
  <p:tag name="KSO_WM_SLIDE_ITEM_CNT" val="2"/>
  <p:tag name="KSO_WM_SLIDE_LAYOUT" val="f_d_a"/>
  <p:tag name="KSO_WM_SLIDE_LAYOUT_CNT" val="1_1_1"/>
  <p:tag name="KSO_WM_SLIDE_TYPE" val="text"/>
  <p:tag name="KSO_WM_BEAUTIFY_FLAG" val="#wm#"/>
  <p:tag name="KSO_WM_SLIDE_POSITION" val="66*36"/>
  <p:tag name="KSO_WM_SLIDE_SIZE" val="828*426"/>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539"/>
  <p:tag name="KSO_WM_TAG_VERSION" val="1.0"/>
  <p:tag name="KSO_WM_SLIDE_ID" val="custom160539_5"/>
  <p:tag name="KSO_WM_SLIDE_INDEX" val="5"/>
  <p:tag name="KSO_WM_SLIDE_ITEM_CNT" val="2"/>
  <p:tag name="KSO_WM_SLIDE_LAYOUT" val="a_d_f"/>
  <p:tag name="KSO_WM_SLIDE_LAYOUT_CNT" val="1_1_1"/>
  <p:tag name="KSO_WM_SLIDE_TYPE" val="text"/>
  <p:tag name="KSO_WM_BEAUTIFY_FLAG" val="#wm#"/>
  <p:tag name="KSO_WM_SLIDE_POSITION" val="122*101"/>
  <p:tag name="KSO_WM_SLIDE_SIZE" val="715*419"/>
</p:tagLst>
</file>

<file path=ppt/tags/tag3.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MH_ORDER" val="直接连接符 3"/>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32.xml><?xml version="1.0" encoding="utf-8"?>
<p:tagLst xmlns:a="http://schemas.openxmlformats.org/drawingml/2006/main" xmlns:r="http://schemas.openxmlformats.org/officeDocument/2006/relationships" xmlns:p="http://schemas.openxmlformats.org/presentationml/2006/main">
  <p:tag name="MH" val="20150921105008"/>
  <p:tag name="MH_LIBRARY" val="GRAPHIC"/>
  <p:tag name="KSO_WM_TEMPLATE_CATEGORY" val="custom"/>
  <p:tag name="KSO_WM_TEMPLATE_INDEX" val="160539"/>
  <p:tag name="KSO_WM_TAG_VERSION" val="1.0"/>
  <p:tag name="KSO_WM_SLIDE_ID" val="custom160539_6"/>
  <p:tag name="KSO_WM_SLIDE_INDEX" val="6"/>
  <p:tag name="KSO_WM_SLIDE_ITEM_CNT" val="1"/>
  <p:tag name="KSO_WM_SLIDE_LAYOUT" val="a_b_l"/>
  <p:tag name="KSO_WM_SLIDE_LAYOUT_CNT" val="1_1_1"/>
  <p:tag name="KSO_WM_SLIDE_TYPE" val="contents"/>
  <p:tag name="KSO_WM_BEAUTIFY_FLAG" val="#wm#"/>
  <p:tag name="KSO_WM_DIAGRAM_GROUP_CODE" val="l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38.xml><?xml version="1.0" encoding="utf-8"?>
<p:tagLst xmlns:a="http://schemas.openxmlformats.org/drawingml/2006/main" xmlns:r="http://schemas.openxmlformats.org/officeDocument/2006/relationships" xmlns:p="http://schemas.openxmlformats.org/presentationml/2006/main">
  <p:tag name="MH" val="20150921105008"/>
  <p:tag name="MH_LIBRARY" val="GRAPHIC"/>
  <p:tag name="KSO_WM_TEMPLATE_CATEGORY" val="custom"/>
  <p:tag name="KSO_WM_TEMPLATE_INDEX" val="160539"/>
  <p:tag name="KSO_WM_TAG_VERSION" val="1.0"/>
  <p:tag name="KSO_WM_SLIDE_ID" val="custom160539_7"/>
  <p:tag name="KSO_WM_SLIDE_INDEX" val="7"/>
  <p:tag name="KSO_WM_SLIDE_ITEM_CNT" val="2"/>
  <p:tag name="KSO_WM_SLIDE_LAYOUT" val="a_b_l"/>
  <p:tag name="KSO_WM_SLIDE_LAYOUT_CNT" val="1_1_1"/>
  <p:tag name="KSO_WM_SLIDE_TYPE" val="contents"/>
  <p:tag name="KSO_WM_BEAUTIFY_FLAG" val="#wm#"/>
  <p:tag name="KSO_WM_DIAGRAM_GROUP_CODE" val="l1-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4.xml><?xml version="1.0" encoding="utf-8"?>
<p:tagLst xmlns:a="http://schemas.openxmlformats.org/drawingml/2006/main" xmlns:r="http://schemas.openxmlformats.org/officeDocument/2006/relationships" xmlns:p="http://schemas.openxmlformats.org/presentationml/2006/main">
  <p:tag name="MH" val="20150921105644"/>
  <p:tag name="MH_LIBRARY" val="GRAPHIC"/>
  <p:tag name="MH_ORDER" val="直接连接符 4"/>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4、5、8、12、16、23、25、27"/>
  <p:tag name="KSO_WM_TEMPLATE_CATEGORY" val="custom"/>
  <p:tag name="KSO_WM_TEMPLATE_INDEX" val="160539"/>
  <p:tag name="KSO_WM_TAG_VERSION" val="1.0"/>
  <p:tag name="KSO_WM_SLIDE_ID" val="custom160539_1"/>
  <p:tag name="KSO_WM_SLIDE_INDEX" val="1"/>
  <p:tag name="KSO_WM_SLIDE_ITEM_CNT" val="2"/>
  <p:tag name="KSO_WM_SLIDE_LAYOUT" val="a_b"/>
  <p:tag name="KSO_WM_SLIDE_LAYOUT_CNT" val="1_1"/>
  <p:tag name="KSO_WM_SLIDE_TYPE" val="title"/>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1*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f"/>
  <p:tag name="KSO_WM_UNIT_INDEX" val="1"/>
  <p:tag name="KSO_WM_UNIT_ID" val="custom160539_4*f*1"/>
  <p:tag name="KSO_WM_UNIT_CLEAR" val="1"/>
  <p:tag name="KSO_WM_UNIT_LAYERLEVEL" val="1"/>
  <p:tag name="KSO_WM_UNIT_VALUE" val="195"/>
  <p:tag name="KSO_WM_UNIT_HIGHLIGHT" val="0"/>
  <p:tag name="KSO_WM_UNIT_COMPATIBLE" val="0"/>
  <p:tag name="KSO_WM_UNIT_PRESET_TEXT_INDEX" val="4"/>
  <p:tag name="KSO_WM_UNIT_PRESET_TEXT_LEN" val="120"/>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b"/>
  <p:tag name="KSO_WM_UNIT_INDEX" val="1"/>
  <p:tag name="KSO_WM_UNIT_ID" val="custom160539_1*b*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MH" val="20150921105008"/>
  <p:tag name="MH_LIBRARY" val="GRAPHIC"/>
  <p:tag name="MH_ORDER" val="TextBox 14"/>
  <p:tag name="KSO_WM_UNIT_TYPE" val="b"/>
  <p:tag name="KSO_WM_UNIT_INDEX" val="1"/>
  <p:tag name="KSO_WM_UNIT_ID" val="custom160539_6*b*1"/>
  <p:tag name="KSO_WM_UNIT_CLEAR" val="1"/>
  <p:tag name="KSO_WM_UNIT_LAYERLEVEL" val="1"/>
  <p:tag name="KSO_WM_UNIT_VALUE" val="6"/>
  <p:tag name="KSO_WM_UNIT_ISCONTENTSTITLE" val="0"/>
  <p:tag name="KSO_WM_UNIT_HIGHLIGHT" val="0"/>
  <p:tag name="KSO_WM_UNIT_COMPATIBLE" val="0"/>
  <p:tag name="KSO_WM_UNIT_PRESET_TEXT" val="CONTENTS"/>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539"/>
</p:tagLst>
</file>

<file path=ppt/tags/tag77.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8.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80.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83.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BingLLB#"/>
  <p:tag name="MH_LAYOUT" val="SubTitleDesc"/>
  <p:tag name="MH" val="20150921111904"/>
  <p:tag name="MH_LIBRARY" val="GRAPHIC"/>
  <p:tag name="KSO_WM_TEMPLATE_CATEGORY" val="custom"/>
  <p:tag name="KSO_WM_TEMPLATE_INDEX" val="160539"/>
  <p:tag name="KSO_WM_TAG_VERSION" val="1.0"/>
  <p:tag name="KSO_WM_SLIDE_ID" val="custom160539_2"/>
  <p:tag name="KSO_WM_SLIDE_INDEX" val="2"/>
  <p:tag name="KSO_WM_SLIDE_ITEM_CNT" val="1"/>
  <p:tag name="KSO_WM_SLIDE_LAYOUT" val="a_f"/>
  <p:tag name="KSO_WM_SLIDE_LAYOUT_CNT" val="1_1"/>
  <p:tag name="KSO_WM_SLIDE_TYPE" val="text"/>
  <p:tag name="KSO_WM_BEAUTIFY_FLAG" val="#wm#"/>
  <p:tag name="KSO_WM_SLIDE_POSITION" val="66*132"/>
  <p:tag name="KSO_WM_SLIDE_SIZE" val="828*35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539"/>
  <p:tag name="KSO_WM_UNIT_TYPE" val="a"/>
  <p:tag name="KSO_WM_UNIT_INDEX" val="1"/>
  <p:tag name="KSO_WM_UNIT_ID" val="custom160539_2*a*1"/>
  <p:tag name="KSO_WM_UNIT_CLEAR" val="1"/>
  <p:tag name="KSO_WM_UNIT_LAYERLEVEL" val="1"/>
  <p:tag name="KSO_WM_UNIT_VALUE" val="25"/>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A000120140530A99PPBG">
  <a:themeElements>
    <a:clrScheme name="160539">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C00000"/>
      </a:accent6>
      <a:hlink>
        <a:srgbClr val="00B0F0"/>
      </a:hlink>
      <a:folHlink>
        <a:srgbClr val="AFB2B4"/>
      </a:folHlink>
    </a:clrScheme>
    <a:fontScheme name="自定义 2">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2830</Words>
  <Application>Microsoft Office PowerPoint</Application>
  <PresentationFormat>Widescreen</PresentationFormat>
  <Paragraphs>337</Paragraphs>
  <Slides>80</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A000120140530A99PPBG</vt:lpstr>
      <vt:lpstr>Tableau Sharing</vt:lpstr>
      <vt:lpstr>CHAPTER 1</vt:lpstr>
      <vt:lpstr>Why data visualization?</vt:lpstr>
      <vt:lpstr>PowerPoint Presentation</vt:lpstr>
      <vt:lpstr>Introduction Visualization</vt:lpstr>
      <vt:lpstr>What can data visualization help with?</vt:lpstr>
      <vt:lpstr>Positioning of Tableau</vt:lpstr>
      <vt:lpstr>Tableau Product Line</vt:lpstr>
      <vt:lpstr>File Type in Tableau</vt:lpstr>
      <vt:lpstr>PowerPoint Presentation</vt:lpstr>
      <vt:lpstr>CHAPTER 2</vt:lpstr>
      <vt:lpstr>Desktop Architecure</vt:lpstr>
      <vt:lpstr>Tableau Destop Installation</vt:lpstr>
      <vt:lpstr>Tableau Destop Activation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4</vt:lpstr>
      <vt:lpstr>PowerPoint Presentation</vt:lpstr>
      <vt:lpstr>PowerPoint Presentation</vt:lpstr>
      <vt:lpstr>Add Axes for Multiple Measures in Views</vt:lpstr>
      <vt:lpstr>Blend axes for multiple measures into a single axis</vt:lpstr>
      <vt:lpstr>Compare two measures using dual axes</vt:lpstr>
      <vt:lpstr>CHAPTER 5</vt:lpstr>
      <vt:lpstr>Data Type</vt:lpstr>
      <vt:lpstr>Numerical Function</vt:lpstr>
      <vt:lpstr>PowerPoint Presentation</vt:lpstr>
      <vt:lpstr>String Function</vt:lpstr>
      <vt:lpstr>Logical Function</vt:lpstr>
      <vt:lpstr>CHAPTER 6</vt:lpstr>
      <vt:lpstr>Bar Chart</vt:lpstr>
      <vt:lpstr>Bar Chart</vt:lpstr>
      <vt:lpstr>How to do it..</vt:lpstr>
      <vt:lpstr>Stacked Chart</vt:lpstr>
      <vt:lpstr>Stacked Chart</vt:lpstr>
      <vt:lpstr>How to do it..</vt:lpstr>
      <vt:lpstr>Line Chart</vt:lpstr>
      <vt:lpstr>Line Chart</vt:lpstr>
      <vt:lpstr>How to do it..</vt:lpstr>
      <vt:lpstr>Scatterplots Chart</vt:lpstr>
      <vt:lpstr>Scatterplots Chart</vt:lpstr>
      <vt:lpstr>How to do it..</vt:lpstr>
      <vt:lpstr>Heat Map</vt:lpstr>
      <vt:lpstr>Heat Map</vt:lpstr>
      <vt:lpstr>How to do it..</vt:lpstr>
      <vt:lpstr>Text Table (Crosstab)</vt:lpstr>
      <vt:lpstr>Text Table (Crosstab)</vt:lpstr>
      <vt:lpstr>How to do it..</vt:lpstr>
      <vt:lpstr>Highlight Tab</vt:lpstr>
      <vt:lpstr>Highlight Tab</vt:lpstr>
      <vt:lpstr>How to do it..</vt:lpstr>
      <vt:lpstr>Pie Chart</vt:lpstr>
      <vt:lpstr>Pie Chart</vt:lpstr>
      <vt:lpstr>How to do it..</vt:lpstr>
      <vt:lpstr>Tree Map</vt:lpstr>
      <vt:lpstr>Tree Map</vt:lpstr>
      <vt:lpstr>How to do it..</vt:lpstr>
      <vt:lpstr>Donut Chart</vt:lpstr>
      <vt:lpstr>Donut Map</vt:lpstr>
      <vt:lpstr>How to do it..</vt:lpstr>
      <vt:lpstr>QUIZ DADAKAN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Sarah Harefah</cp:lastModifiedBy>
  <cp:revision>317</cp:revision>
  <dcterms:created xsi:type="dcterms:W3CDTF">2015-09-21T02:24:00Z</dcterms:created>
  <dcterms:modified xsi:type="dcterms:W3CDTF">2019-11-15T19:06:32Z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